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60" r:id="rId4"/>
    <p:sldId id="504" r:id="rId5"/>
    <p:sldId id="544" r:id="rId6"/>
    <p:sldId id="543" r:id="rId7"/>
    <p:sldId id="545" r:id="rId8"/>
    <p:sldId id="546" r:id="rId9"/>
    <p:sldId id="547" r:id="rId10"/>
    <p:sldId id="534" r:id="rId11"/>
    <p:sldId id="432" r:id="rId12"/>
    <p:sldId id="489" r:id="rId13"/>
    <p:sldId id="508" r:id="rId14"/>
    <p:sldId id="514" r:id="rId15"/>
    <p:sldId id="518" r:id="rId16"/>
    <p:sldId id="542" r:id="rId17"/>
    <p:sldId id="519" r:id="rId18"/>
    <p:sldId id="517" r:id="rId19"/>
    <p:sldId id="515" r:id="rId20"/>
    <p:sldId id="516" r:id="rId21"/>
    <p:sldId id="497" r:id="rId22"/>
    <p:sldId id="548" r:id="rId23"/>
    <p:sldId id="541" r:id="rId24"/>
    <p:sldId id="550" r:id="rId25"/>
    <p:sldId id="537" r:id="rId26"/>
    <p:sldId id="527" r:id="rId27"/>
    <p:sldId id="524" r:id="rId28"/>
    <p:sldId id="535" r:id="rId29"/>
    <p:sldId id="523" r:id="rId30"/>
    <p:sldId id="525" r:id="rId31"/>
    <p:sldId id="526" r:id="rId32"/>
    <p:sldId id="533" r:id="rId33"/>
    <p:sldId id="484" r:id="rId34"/>
    <p:sldId id="536" r:id="rId35"/>
    <p:sldId id="539" r:id="rId36"/>
    <p:sldId id="488" r:id="rId37"/>
    <p:sldId id="540" r:id="rId38"/>
    <p:sldId id="53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2F19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7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9798-F8EC-401A-9B72-EFE14D56B26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33D2E2-B6E9-48EC-BCFA-0152B9C0414C}">
      <dgm:prSet phldrT="[Текст]"/>
      <dgm:spPr/>
      <dgm:t>
        <a:bodyPr/>
        <a:lstStyle/>
        <a:p>
          <a:r>
            <a:rPr lang="ru-RU" dirty="0"/>
            <a:t>ГИА </a:t>
          </a:r>
          <a:r>
            <a:rPr lang="ru-RU" dirty="0" smtClean="0"/>
            <a:t>-11 (ЕГЭ) </a:t>
          </a:r>
          <a:r>
            <a:rPr lang="ru-RU" dirty="0"/>
            <a:t>- математика, русский </a:t>
          </a:r>
          <a:r>
            <a:rPr lang="ru-RU" dirty="0" smtClean="0"/>
            <a:t>язык</a:t>
          </a:r>
          <a:endParaRPr lang="ru-RU" dirty="0"/>
        </a:p>
      </dgm:t>
    </dgm:pt>
    <dgm:pt modelId="{2E75C1F5-417A-4A7F-9668-8EB52FF9A5CC}" type="parTrans" cxnId="{BA2B6AD9-B636-413D-9411-D7E35F081219}">
      <dgm:prSet/>
      <dgm:spPr/>
      <dgm:t>
        <a:bodyPr/>
        <a:lstStyle/>
        <a:p>
          <a:endParaRPr lang="ru-RU"/>
        </a:p>
      </dgm:t>
    </dgm:pt>
    <dgm:pt modelId="{24D49F12-F2C0-4C5B-A12E-EFECBCBB5EE9}" type="sibTrans" cxnId="{BA2B6AD9-B636-413D-9411-D7E35F081219}">
      <dgm:prSet/>
      <dgm:spPr/>
      <dgm:t>
        <a:bodyPr/>
        <a:lstStyle/>
        <a:p>
          <a:endParaRPr lang="ru-RU"/>
        </a:p>
      </dgm:t>
    </dgm:pt>
    <dgm:pt modelId="{9DAADE76-8A69-42C7-A042-5E6F4E88F9A0}">
      <dgm:prSet/>
      <dgm:spPr/>
      <dgm:t>
        <a:bodyPr/>
        <a:lstStyle/>
        <a:p>
          <a:r>
            <a:rPr lang="ru-RU" dirty="0"/>
            <a:t>Аттестат </a:t>
          </a:r>
          <a:r>
            <a:rPr lang="ru-RU" dirty="0" smtClean="0"/>
            <a:t>о среднем </a:t>
          </a:r>
          <a:r>
            <a:rPr lang="ru-RU" dirty="0"/>
            <a:t>общем образовании</a:t>
          </a:r>
        </a:p>
      </dgm:t>
    </dgm:pt>
    <dgm:pt modelId="{8EF0AEC3-23CD-48E0-996C-11D5EF224935}" type="parTrans" cxnId="{2DC6C74F-084A-42DE-8D74-9CB6AF170E0B}">
      <dgm:prSet/>
      <dgm:spPr/>
      <dgm:t>
        <a:bodyPr/>
        <a:lstStyle/>
        <a:p>
          <a:endParaRPr lang="ru-RU"/>
        </a:p>
      </dgm:t>
    </dgm:pt>
    <dgm:pt modelId="{81DC08CB-ED75-467D-94F5-CFFA99CE8248}" type="sibTrans" cxnId="{2DC6C74F-084A-42DE-8D74-9CB6AF170E0B}">
      <dgm:prSet/>
      <dgm:spPr/>
      <dgm:t>
        <a:bodyPr/>
        <a:lstStyle/>
        <a:p>
          <a:endParaRPr lang="ru-RU"/>
        </a:p>
      </dgm:t>
    </dgm:pt>
    <dgm:pt modelId="{37CCDFD4-8011-4C34-84DC-9CD51DF905CD}" type="pres">
      <dgm:prSet presAssocID="{79C49798-F8EC-401A-9B72-EFE14D56B264}" presName="CompostProcess" presStyleCnt="0">
        <dgm:presLayoutVars>
          <dgm:dir/>
          <dgm:resizeHandles val="exact"/>
        </dgm:presLayoutVars>
      </dgm:prSet>
      <dgm:spPr/>
    </dgm:pt>
    <dgm:pt modelId="{0ACFFD27-E787-4D88-AD21-0A9341107F10}" type="pres">
      <dgm:prSet presAssocID="{79C49798-F8EC-401A-9B72-EFE14D56B264}" presName="arrow" presStyleLbl="bgShp" presStyleIdx="0" presStyleCnt="1" custLinFactNeighborX="-3108" custLinFactNeighborY="-6265"/>
      <dgm:spPr/>
    </dgm:pt>
    <dgm:pt modelId="{1E809BCC-3A6E-44A1-AC94-9F548A9410F5}" type="pres">
      <dgm:prSet presAssocID="{79C49798-F8EC-401A-9B72-EFE14D56B264}" presName="linearProcess" presStyleCnt="0"/>
      <dgm:spPr/>
    </dgm:pt>
    <dgm:pt modelId="{03262375-66FA-4A5A-A79E-AB75AC839676}" type="pres">
      <dgm:prSet presAssocID="{AF33D2E2-B6E9-48EC-BCFA-0152B9C0414C}" presName="textNode" presStyleLbl="node1" presStyleIdx="0" presStyleCnt="2" custScaleX="73108" custScaleY="85514" custLinFactNeighborX="-5431" custLinFactNeighborY="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40A6-840B-4AA2-9BA5-C6D4060EE527}" type="pres">
      <dgm:prSet presAssocID="{24D49F12-F2C0-4C5B-A12E-EFECBCBB5EE9}" presName="sibTrans" presStyleCnt="0"/>
      <dgm:spPr/>
    </dgm:pt>
    <dgm:pt modelId="{902B4E1B-D19B-4C71-AE66-3339BA6695B1}" type="pres">
      <dgm:prSet presAssocID="{9DAADE76-8A69-42C7-A042-5E6F4E88F9A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6C74F-084A-42DE-8D74-9CB6AF170E0B}" srcId="{79C49798-F8EC-401A-9B72-EFE14D56B264}" destId="{9DAADE76-8A69-42C7-A042-5E6F4E88F9A0}" srcOrd="1" destOrd="0" parTransId="{8EF0AEC3-23CD-48E0-996C-11D5EF224935}" sibTransId="{81DC08CB-ED75-467D-94F5-CFFA99CE8248}"/>
    <dgm:cxn modelId="{863DF18C-6AFD-430F-8B0F-F1BB53527C77}" type="presOf" srcId="{79C49798-F8EC-401A-9B72-EFE14D56B264}" destId="{37CCDFD4-8011-4C34-84DC-9CD51DF905CD}" srcOrd="0" destOrd="0" presId="urn:microsoft.com/office/officeart/2005/8/layout/hProcess9"/>
    <dgm:cxn modelId="{3A78A5F1-11C8-463C-96AC-3C6A57DC34A2}" type="presOf" srcId="{AF33D2E2-B6E9-48EC-BCFA-0152B9C0414C}" destId="{03262375-66FA-4A5A-A79E-AB75AC839676}" srcOrd="0" destOrd="0" presId="urn:microsoft.com/office/officeart/2005/8/layout/hProcess9"/>
    <dgm:cxn modelId="{BA2B6AD9-B636-413D-9411-D7E35F081219}" srcId="{79C49798-F8EC-401A-9B72-EFE14D56B264}" destId="{AF33D2E2-B6E9-48EC-BCFA-0152B9C0414C}" srcOrd="0" destOrd="0" parTransId="{2E75C1F5-417A-4A7F-9668-8EB52FF9A5CC}" sibTransId="{24D49F12-F2C0-4C5B-A12E-EFECBCBB5EE9}"/>
    <dgm:cxn modelId="{459FD7AB-26F8-49CA-A4AA-7B326742F6EF}" type="presOf" srcId="{9DAADE76-8A69-42C7-A042-5E6F4E88F9A0}" destId="{902B4E1B-D19B-4C71-AE66-3339BA6695B1}" srcOrd="0" destOrd="0" presId="urn:microsoft.com/office/officeart/2005/8/layout/hProcess9"/>
    <dgm:cxn modelId="{C7DC762F-B27F-441A-A690-3731DB8A20B4}" type="presParOf" srcId="{37CCDFD4-8011-4C34-84DC-9CD51DF905CD}" destId="{0ACFFD27-E787-4D88-AD21-0A9341107F10}" srcOrd="0" destOrd="0" presId="urn:microsoft.com/office/officeart/2005/8/layout/hProcess9"/>
    <dgm:cxn modelId="{0082C447-87C0-45A9-B2B1-5BFFBC66F667}" type="presParOf" srcId="{37CCDFD4-8011-4C34-84DC-9CD51DF905CD}" destId="{1E809BCC-3A6E-44A1-AC94-9F548A9410F5}" srcOrd="1" destOrd="0" presId="urn:microsoft.com/office/officeart/2005/8/layout/hProcess9"/>
    <dgm:cxn modelId="{E7F56455-35DB-4C69-BA13-5F4F23CF9DAB}" type="presParOf" srcId="{1E809BCC-3A6E-44A1-AC94-9F548A9410F5}" destId="{03262375-66FA-4A5A-A79E-AB75AC839676}" srcOrd="0" destOrd="0" presId="urn:microsoft.com/office/officeart/2005/8/layout/hProcess9"/>
    <dgm:cxn modelId="{37B84E40-3DE3-4452-80E2-5ACFA0481926}" type="presParOf" srcId="{1E809BCC-3A6E-44A1-AC94-9F548A9410F5}" destId="{A7D440A6-840B-4AA2-9BA5-C6D4060EE527}" srcOrd="1" destOrd="0" presId="urn:microsoft.com/office/officeart/2005/8/layout/hProcess9"/>
    <dgm:cxn modelId="{9480ECB5-1ED7-4D6D-ABD4-2725BE0FBFE8}" type="presParOf" srcId="{1E809BCC-3A6E-44A1-AC94-9F548A9410F5}" destId="{902B4E1B-D19B-4C71-AE66-3339BA6695B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4CA1-ED3D-4F93-B792-CA29E676241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237D-3072-4FF6-88E0-5FAC5A56233D}">
      <dgm:prSet phldrT="[Текст]" custT="1"/>
      <dgm:spPr/>
      <dgm:t>
        <a:bodyPr/>
        <a:lstStyle/>
        <a:p>
          <a:r>
            <a:rPr lang="ru-RU" sz="3600" dirty="0"/>
            <a:t>Оценка в аттестат</a:t>
          </a:r>
        </a:p>
      </dgm:t>
    </dgm:pt>
    <dgm:pt modelId="{0C95E8E8-20DD-46FB-82C2-F9B5D37E6406}" type="parTrans" cxnId="{DA83D320-4EF4-44F2-BE82-073BD8FE6886}">
      <dgm:prSet/>
      <dgm:spPr/>
      <dgm:t>
        <a:bodyPr/>
        <a:lstStyle/>
        <a:p>
          <a:endParaRPr lang="ru-RU"/>
        </a:p>
      </dgm:t>
    </dgm:pt>
    <dgm:pt modelId="{AC684D46-1832-4AF2-A987-FC2A37056A51}" type="sibTrans" cxnId="{DA83D320-4EF4-44F2-BE82-073BD8FE6886}">
      <dgm:prSet/>
      <dgm:spPr/>
      <dgm:t>
        <a:bodyPr/>
        <a:lstStyle/>
        <a:p>
          <a:endParaRPr lang="ru-RU"/>
        </a:p>
      </dgm:t>
    </dgm:pt>
    <dgm:pt modelId="{9C5F276F-516B-478C-875B-D43F80FB7896}">
      <dgm:prSet phldrT="[Текст]"/>
      <dgm:spPr/>
      <dgm:t>
        <a:bodyPr/>
        <a:lstStyle/>
        <a:p>
          <a:r>
            <a:rPr lang="ru-RU" dirty="0" smtClean="0"/>
            <a:t>Оценки за полугодия и год в 10 классе</a:t>
          </a:r>
          <a:endParaRPr lang="ru-RU" dirty="0"/>
        </a:p>
      </dgm:t>
    </dgm:pt>
    <dgm:pt modelId="{ED0BE241-B164-4D11-BB05-3BA76805F861}" type="parTrans" cxnId="{29344BF5-21D2-459B-8C9A-3E6923545B9D}">
      <dgm:prSet/>
      <dgm:spPr/>
      <dgm:t>
        <a:bodyPr/>
        <a:lstStyle/>
        <a:p>
          <a:endParaRPr lang="ru-RU"/>
        </a:p>
      </dgm:t>
    </dgm:pt>
    <dgm:pt modelId="{FFFFF7EB-C66A-4840-B03E-8D1083D0EB70}" type="sibTrans" cxnId="{29344BF5-21D2-459B-8C9A-3E6923545B9D}">
      <dgm:prSet/>
      <dgm:spPr/>
      <dgm:t>
        <a:bodyPr/>
        <a:lstStyle/>
        <a:p>
          <a:endParaRPr lang="ru-RU"/>
        </a:p>
      </dgm:t>
    </dgm:pt>
    <dgm:pt modelId="{A11F59AD-7BB6-4C9B-8AD4-C0CA41FBDE07}">
      <dgm:prSet phldrT="[Текст]"/>
      <dgm:spPr/>
      <dgm:t>
        <a:bodyPr/>
        <a:lstStyle/>
        <a:p>
          <a:r>
            <a:rPr lang="ru-RU" dirty="0" smtClean="0"/>
            <a:t>Оценки за полугодия и год в 11 классе</a:t>
          </a:r>
          <a:endParaRPr lang="ru-RU" dirty="0"/>
        </a:p>
      </dgm:t>
    </dgm:pt>
    <dgm:pt modelId="{E7923024-32EA-44FD-9598-F0043D6F2855}" type="parTrans" cxnId="{730695E3-0475-4467-B2BC-BFC99538555F}">
      <dgm:prSet/>
      <dgm:spPr/>
      <dgm:t>
        <a:bodyPr/>
        <a:lstStyle/>
        <a:p>
          <a:endParaRPr lang="ru-RU"/>
        </a:p>
      </dgm:t>
    </dgm:pt>
    <dgm:pt modelId="{6E81B425-0473-4A60-B98A-B745112EE6AF}" type="sibTrans" cxnId="{730695E3-0475-4467-B2BC-BFC99538555F}">
      <dgm:prSet/>
      <dgm:spPr/>
      <dgm:t>
        <a:bodyPr/>
        <a:lstStyle/>
        <a:p>
          <a:endParaRPr lang="ru-RU"/>
        </a:p>
      </dgm:t>
    </dgm:pt>
    <dgm:pt modelId="{A06A02B4-E1A1-4594-998F-8407A596800E}">
      <dgm:prSet phldrT="[Текст]"/>
      <dgm:spPr/>
      <dgm:t>
        <a:bodyPr/>
        <a:lstStyle/>
        <a:p>
          <a:r>
            <a:rPr lang="ru-RU" dirty="0" smtClean="0"/>
            <a:t>Средняя (при условии успешной сдачи ЕГЭ по математике и русскому языку)</a:t>
          </a:r>
          <a:endParaRPr lang="ru-RU" dirty="0"/>
        </a:p>
      </dgm:t>
    </dgm:pt>
    <dgm:pt modelId="{962F2D34-3B30-48DE-9482-C0D69CBF1B98}" type="parTrans" cxnId="{676C1916-B7AF-4407-B3B4-8A107B556711}">
      <dgm:prSet/>
      <dgm:spPr/>
      <dgm:t>
        <a:bodyPr/>
        <a:lstStyle/>
        <a:p>
          <a:endParaRPr lang="ru-RU"/>
        </a:p>
      </dgm:t>
    </dgm:pt>
    <dgm:pt modelId="{652DFD8B-2DB6-4306-A64E-E19A8C9AB7F5}" type="sibTrans" cxnId="{676C1916-B7AF-4407-B3B4-8A107B556711}">
      <dgm:prSet/>
      <dgm:spPr/>
      <dgm:t>
        <a:bodyPr/>
        <a:lstStyle/>
        <a:p>
          <a:endParaRPr lang="ru-RU"/>
        </a:p>
      </dgm:t>
    </dgm:pt>
    <dgm:pt modelId="{A879EC0C-EAF9-45EA-983F-C4BE978A4489}" type="pres">
      <dgm:prSet presAssocID="{628F4CA1-ED3D-4F93-B792-CA29E67624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56351-9CFA-447C-AAFC-68A5C25BE1E4}" type="pres">
      <dgm:prSet presAssocID="{FBD4237D-3072-4FF6-88E0-5FAC5A56233D}" presName="root1" presStyleCnt="0"/>
      <dgm:spPr/>
    </dgm:pt>
    <dgm:pt modelId="{6C7AC764-7FB1-4973-B45D-6ED24EBC7587}" type="pres">
      <dgm:prSet presAssocID="{FBD4237D-3072-4FF6-88E0-5FAC5A5623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5FF63-8449-4B24-AEB1-016D93C06F10}" type="pres">
      <dgm:prSet presAssocID="{FBD4237D-3072-4FF6-88E0-5FAC5A56233D}" presName="level2hierChild" presStyleCnt="0"/>
      <dgm:spPr/>
    </dgm:pt>
    <dgm:pt modelId="{3BCB1BFE-C1CF-471A-9203-911845C573EC}" type="pres">
      <dgm:prSet presAssocID="{ED0BE241-B164-4D11-BB05-3BA76805F8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82C27DD-431D-4998-8683-662C23CBB50B}" type="pres">
      <dgm:prSet presAssocID="{ED0BE241-B164-4D11-BB05-3BA76805F8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36DBF00-73DF-4F2D-96EF-7E76E70F3C62}" type="pres">
      <dgm:prSet presAssocID="{9C5F276F-516B-478C-875B-D43F80FB7896}" presName="root2" presStyleCnt="0"/>
      <dgm:spPr/>
    </dgm:pt>
    <dgm:pt modelId="{11178DC1-A259-4FC4-94C0-A1E92CB8D3D0}" type="pres">
      <dgm:prSet presAssocID="{9C5F276F-516B-478C-875B-D43F80FB78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046F5-779D-424D-8AF1-E9F60BBE3FBD}" type="pres">
      <dgm:prSet presAssocID="{9C5F276F-516B-478C-875B-D43F80FB7896}" presName="level3hierChild" presStyleCnt="0"/>
      <dgm:spPr/>
    </dgm:pt>
    <dgm:pt modelId="{A57B4513-202F-4070-B239-99C6949522B2}" type="pres">
      <dgm:prSet presAssocID="{E7923024-32EA-44FD-9598-F0043D6F285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67541FA-36D9-49A6-883E-4A324D4D30AB}" type="pres">
      <dgm:prSet presAssocID="{E7923024-32EA-44FD-9598-F0043D6F285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21D90FA-8033-413C-A364-AB3428B68789}" type="pres">
      <dgm:prSet presAssocID="{A11F59AD-7BB6-4C9B-8AD4-C0CA41FBDE07}" presName="root2" presStyleCnt="0"/>
      <dgm:spPr/>
    </dgm:pt>
    <dgm:pt modelId="{24554EC8-8BE3-4B97-81C7-6F6EBC48FE20}" type="pres">
      <dgm:prSet presAssocID="{A11F59AD-7BB6-4C9B-8AD4-C0CA41FBDE0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8E590-F4A4-4032-A738-8CF0303FB8B7}" type="pres">
      <dgm:prSet presAssocID="{A11F59AD-7BB6-4C9B-8AD4-C0CA41FBDE07}" presName="level3hierChild" presStyleCnt="0"/>
      <dgm:spPr/>
    </dgm:pt>
    <dgm:pt modelId="{2BE77A55-C705-426B-A569-CBD42E62F014}" type="pres">
      <dgm:prSet presAssocID="{962F2D34-3B30-48DE-9482-C0D69CBF1B98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FC7BE804-A4AE-498D-9AFB-7098F84BFBBB}" type="pres">
      <dgm:prSet presAssocID="{962F2D34-3B30-48DE-9482-C0D69CBF1B98}" presName="connTx" presStyleLbl="parChTrans1D3" presStyleIdx="0" presStyleCnt="1"/>
      <dgm:spPr/>
      <dgm:t>
        <a:bodyPr/>
        <a:lstStyle/>
        <a:p>
          <a:endParaRPr lang="ru-RU"/>
        </a:p>
      </dgm:t>
    </dgm:pt>
    <dgm:pt modelId="{8DFEAF11-95A7-4D2E-92EE-626FBDC9F3DB}" type="pres">
      <dgm:prSet presAssocID="{A06A02B4-E1A1-4594-998F-8407A596800E}" presName="root2" presStyleCnt="0"/>
      <dgm:spPr/>
    </dgm:pt>
    <dgm:pt modelId="{92B58613-800C-42B5-85CC-B33753E6D89C}" type="pres">
      <dgm:prSet presAssocID="{A06A02B4-E1A1-4594-998F-8407A596800E}" presName="LevelTwoTextNode" presStyleLbl="node3" presStyleIdx="0" presStyleCnt="1" custScaleX="92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A33AA-027D-434E-A60A-E3A80356FAD4}" type="pres">
      <dgm:prSet presAssocID="{A06A02B4-E1A1-4594-998F-8407A596800E}" presName="level3hierChild" presStyleCnt="0"/>
      <dgm:spPr/>
    </dgm:pt>
  </dgm:ptLst>
  <dgm:cxnLst>
    <dgm:cxn modelId="{E4B852CE-FD13-4266-A870-93DB14BD2DEB}" type="presOf" srcId="{628F4CA1-ED3D-4F93-B792-CA29E6762410}" destId="{A879EC0C-EAF9-45EA-983F-C4BE978A4489}" srcOrd="0" destOrd="0" presId="urn:microsoft.com/office/officeart/2005/8/layout/hierarchy2"/>
    <dgm:cxn modelId="{B331E048-0085-42FA-95F6-FE98E76F580D}" type="presOf" srcId="{E7923024-32EA-44FD-9598-F0043D6F2855}" destId="{D67541FA-36D9-49A6-883E-4A324D4D30AB}" srcOrd="1" destOrd="0" presId="urn:microsoft.com/office/officeart/2005/8/layout/hierarchy2"/>
    <dgm:cxn modelId="{80C0891F-C2E6-42AC-BE1C-7C4E7F1AC838}" type="presOf" srcId="{ED0BE241-B164-4D11-BB05-3BA76805F861}" destId="{3BCB1BFE-C1CF-471A-9203-911845C573EC}" srcOrd="0" destOrd="0" presId="urn:microsoft.com/office/officeart/2005/8/layout/hierarchy2"/>
    <dgm:cxn modelId="{F54FBF29-61CC-41CA-A69F-FAD14A6498D2}" type="presOf" srcId="{A06A02B4-E1A1-4594-998F-8407A596800E}" destId="{92B58613-800C-42B5-85CC-B33753E6D89C}" srcOrd="0" destOrd="0" presId="urn:microsoft.com/office/officeart/2005/8/layout/hierarchy2"/>
    <dgm:cxn modelId="{E997EB76-F9BC-446B-AFA7-82852AD1041B}" type="presOf" srcId="{9C5F276F-516B-478C-875B-D43F80FB7896}" destId="{11178DC1-A259-4FC4-94C0-A1E92CB8D3D0}" srcOrd="0" destOrd="0" presId="urn:microsoft.com/office/officeart/2005/8/layout/hierarchy2"/>
    <dgm:cxn modelId="{825FAE5D-ECB5-41F6-B690-CF8B7FAAB59B}" type="presOf" srcId="{A11F59AD-7BB6-4C9B-8AD4-C0CA41FBDE07}" destId="{24554EC8-8BE3-4B97-81C7-6F6EBC48FE20}" srcOrd="0" destOrd="0" presId="urn:microsoft.com/office/officeart/2005/8/layout/hierarchy2"/>
    <dgm:cxn modelId="{730695E3-0475-4467-B2BC-BFC99538555F}" srcId="{FBD4237D-3072-4FF6-88E0-5FAC5A56233D}" destId="{A11F59AD-7BB6-4C9B-8AD4-C0CA41FBDE07}" srcOrd="1" destOrd="0" parTransId="{E7923024-32EA-44FD-9598-F0043D6F2855}" sibTransId="{6E81B425-0473-4A60-B98A-B745112EE6AF}"/>
    <dgm:cxn modelId="{E5783108-9703-474B-A88A-23A0F4C078A3}" type="presOf" srcId="{FBD4237D-3072-4FF6-88E0-5FAC5A56233D}" destId="{6C7AC764-7FB1-4973-B45D-6ED24EBC7587}" srcOrd="0" destOrd="0" presId="urn:microsoft.com/office/officeart/2005/8/layout/hierarchy2"/>
    <dgm:cxn modelId="{29344BF5-21D2-459B-8C9A-3E6923545B9D}" srcId="{FBD4237D-3072-4FF6-88E0-5FAC5A56233D}" destId="{9C5F276F-516B-478C-875B-D43F80FB7896}" srcOrd="0" destOrd="0" parTransId="{ED0BE241-B164-4D11-BB05-3BA76805F861}" sibTransId="{FFFFF7EB-C66A-4840-B03E-8D1083D0EB70}"/>
    <dgm:cxn modelId="{DA83D320-4EF4-44F2-BE82-073BD8FE6886}" srcId="{628F4CA1-ED3D-4F93-B792-CA29E6762410}" destId="{FBD4237D-3072-4FF6-88E0-5FAC5A56233D}" srcOrd="0" destOrd="0" parTransId="{0C95E8E8-20DD-46FB-82C2-F9B5D37E6406}" sibTransId="{AC684D46-1832-4AF2-A987-FC2A37056A51}"/>
    <dgm:cxn modelId="{676C1916-B7AF-4407-B3B4-8A107B556711}" srcId="{A11F59AD-7BB6-4C9B-8AD4-C0CA41FBDE07}" destId="{A06A02B4-E1A1-4594-998F-8407A596800E}" srcOrd="0" destOrd="0" parTransId="{962F2D34-3B30-48DE-9482-C0D69CBF1B98}" sibTransId="{652DFD8B-2DB6-4306-A64E-E19A8C9AB7F5}"/>
    <dgm:cxn modelId="{F798EE36-8F77-4806-A44B-0CF4107393A2}" type="presOf" srcId="{962F2D34-3B30-48DE-9482-C0D69CBF1B98}" destId="{FC7BE804-A4AE-498D-9AFB-7098F84BFBBB}" srcOrd="1" destOrd="0" presId="urn:microsoft.com/office/officeart/2005/8/layout/hierarchy2"/>
    <dgm:cxn modelId="{12FD7B13-775E-41BE-9B73-B9B34E5FEE2F}" type="presOf" srcId="{962F2D34-3B30-48DE-9482-C0D69CBF1B98}" destId="{2BE77A55-C705-426B-A569-CBD42E62F014}" srcOrd="0" destOrd="0" presId="urn:microsoft.com/office/officeart/2005/8/layout/hierarchy2"/>
    <dgm:cxn modelId="{7ECB0A79-E1DD-44C4-BD60-C03FCD674C64}" type="presOf" srcId="{E7923024-32EA-44FD-9598-F0043D6F2855}" destId="{A57B4513-202F-4070-B239-99C6949522B2}" srcOrd="0" destOrd="0" presId="urn:microsoft.com/office/officeart/2005/8/layout/hierarchy2"/>
    <dgm:cxn modelId="{2E8AE3E6-9021-44D0-BAC3-51C7FEA82D9C}" type="presOf" srcId="{ED0BE241-B164-4D11-BB05-3BA76805F861}" destId="{982C27DD-431D-4998-8683-662C23CBB50B}" srcOrd="1" destOrd="0" presId="urn:microsoft.com/office/officeart/2005/8/layout/hierarchy2"/>
    <dgm:cxn modelId="{BC6683DC-02EE-415A-A11E-25EE2AAA822F}" type="presParOf" srcId="{A879EC0C-EAF9-45EA-983F-C4BE978A4489}" destId="{D5C56351-9CFA-447C-AAFC-68A5C25BE1E4}" srcOrd="0" destOrd="0" presId="urn:microsoft.com/office/officeart/2005/8/layout/hierarchy2"/>
    <dgm:cxn modelId="{85A8DD1A-FFCE-4C5D-B0BD-0E5204A50F16}" type="presParOf" srcId="{D5C56351-9CFA-447C-AAFC-68A5C25BE1E4}" destId="{6C7AC764-7FB1-4973-B45D-6ED24EBC7587}" srcOrd="0" destOrd="0" presId="urn:microsoft.com/office/officeart/2005/8/layout/hierarchy2"/>
    <dgm:cxn modelId="{EF4229AA-4479-43A1-B9E0-789F6847B80C}" type="presParOf" srcId="{D5C56351-9CFA-447C-AAFC-68A5C25BE1E4}" destId="{AD45FF63-8449-4B24-AEB1-016D93C06F10}" srcOrd="1" destOrd="0" presId="urn:microsoft.com/office/officeart/2005/8/layout/hierarchy2"/>
    <dgm:cxn modelId="{B1298F63-7F33-4F13-AB56-A99E259C3EE3}" type="presParOf" srcId="{AD45FF63-8449-4B24-AEB1-016D93C06F10}" destId="{3BCB1BFE-C1CF-471A-9203-911845C573EC}" srcOrd="0" destOrd="0" presId="urn:microsoft.com/office/officeart/2005/8/layout/hierarchy2"/>
    <dgm:cxn modelId="{FC80725A-56F2-41E0-83BF-593BF6FC5FC9}" type="presParOf" srcId="{3BCB1BFE-C1CF-471A-9203-911845C573EC}" destId="{982C27DD-431D-4998-8683-662C23CBB50B}" srcOrd="0" destOrd="0" presId="urn:microsoft.com/office/officeart/2005/8/layout/hierarchy2"/>
    <dgm:cxn modelId="{3C27A016-92FE-43AD-8CDF-255937D5E758}" type="presParOf" srcId="{AD45FF63-8449-4B24-AEB1-016D93C06F10}" destId="{536DBF00-73DF-4F2D-96EF-7E76E70F3C62}" srcOrd="1" destOrd="0" presId="urn:microsoft.com/office/officeart/2005/8/layout/hierarchy2"/>
    <dgm:cxn modelId="{06AD2FF5-46BC-47B7-ACEC-094FDB46A136}" type="presParOf" srcId="{536DBF00-73DF-4F2D-96EF-7E76E70F3C62}" destId="{11178DC1-A259-4FC4-94C0-A1E92CB8D3D0}" srcOrd="0" destOrd="0" presId="urn:microsoft.com/office/officeart/2005/8/layout/hierarchy2"/>
    <dgm:cxn modelId="{93828036-31A8-4334-BAED-0233FA5306E8}" type="presParOf" srcId="{536DBF00-73DF-4F2D-96EF-7E76E70F3C62}" destId="{BBC046F5-779D-424D-8AF1-E9F60BBE3FBD}" srcOrd="1" destOrd="0" presId="urn:microsoft.com/office/officeart/2005/8/layout/hierarchy2"/>
    <dgm:cxn modelId="{DC998C08-DA17-4515-95D1-7ECE0139B95B}" type="presParOf" srcId="{AD45FF63-8449-4B24-AEB1-016D93C06F10}" destId="{A57B4513-202F-4070-B239-99C6949522B2}" srcOrd="2" destOrd="0" presId="urn:microsoft.com/office/officeart/2005/8/layout/hierarchy2"/>
    <dgm:cxn modelId="{992137E6-97B3-422C-833A-DF9F8E28CB6B}" type="presParOf" srcId="{A57B4513-202F-4070-B239-99C6949522B2}" destId="{D67541FA-36D9-49A6-883E-4A324D4D30AB}" srcOrd="0" destOrd="0" presId="urn:microsoft.com/office/officeart/2005/8/layout/hierarchy2"/>
    <dgm:cxn modelId="{FE9798DF-6252-42A8-A370-3DD2353ADAC9}" type="presParOf" srcId="{AD45FF63-8449-4B24-AEB1-016D93C06F10}" destId="{721D90FA-8033-413C-A364-AB3428B68789}" srcOrd="3" destOrd="0" presId="urn:microsoft.com/office/officeart/2005/8/layout/hierarchy2"/>
    <dgm:cxn modelId="{B564ADA2-E367-4BD2-8722-240A04FF971B}" type="presParOf" srcId="{721D90FA-8033-413C-A364-AB3428B68789}" destId="{24554EC8-8BE3-4B97-81C7-6F6EBC48FE20}" srcOrd="0" destOrd="0" presId="urn:microsoft.com/office/officeart/2005/8/layout/hierarchy2"/>
    <dgm:cxn modelId="{DBCD5100-80C4-4772-8E24-2220C8E72AA0}" type="presParOf" srcId="{721D90FA-8033-413C-A364-AB3428B68789}" destId="{1748E590-F4A4-4032-A738-8CF0303FB8B7}" srcOrd="1" destOrd="0" presId="urn:microsoft.com/office/officeart/2005/8/layout/hierarchy2"/>
    <dgm:cxn modelId="{3104F3F0-C5D1-4D40-BC10-2E72715AD2D0}" type="presParOf" srcId="{1748E590-F4A4-4032-A738-8CF0303FB8B7}" destId="{2BE77A55-C705-426B-A569-CBD42E62F014}" srcOrd="0" destOrd="0" presId="urn:microsoft.com/office/officeart/2005/8/layout/hierarchy2"/>
    <dgm:cxn modelId="{028CED49-B1F2-4C86-9CDF-CB31E3457760}" type="presParOf" srcId="{2BE77A55-C705-426B-A569-CBD42E62F014}" destId="{FC7BE804-A4AE-498D-9AFB-7098F84BFBBB}" srcOrd="0" destOrd="0" presId="urn:microsoft.com/office/officeart/2005/8/layout/hierarchy2"/>
    <dgm:cxn modelId="{9B3BA601-D693-470E-B4BB-C1E71D24B082}" type="presParOf" srcId="{1748E590-F4A4-4032-A738-8CF0303FB8B7}" destId="{8DFEAF11-95A7-4D2E-92EE-626FBDC9F3DB}" srcOrd="1" destOrd="0" presId="urn:microsoft.com/office/officeart/2005/8/layout/hierarchy2"/>
    <dgm:cxn modelId="{E7752DFD-E812-4710-ACC3-B57C337BFE90}" type="presParOf" srcId="{8DFEAF11-95A7-4D2E-92EE-626FBDC9F3DB}" destId="{92B58613-800C-42B5-85CC-B33753E6D89C}" srcOrd="0" destOrd="0" presId="urn:microsoft.com/office/officeart/2005/8/layout/hierarchy2"/>
    <dgm:cxn modelId="{C97E2372-885E-4389-800D-B635D9101DBB}" type="presParOf" srcId="{8DFEAF11-95A7-4D2E-92EE-626FBDC9F3DB}" destId="{CDAA33AA-027D-434E-A60A-E3A80356FA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FD27-E787-4D88-AD21-0A9341107F10}">
      <dsp:nvSpPr>
        <dsp:cNvPr id="0" name=""/>
        <dsp:cNvSpPr/>
      </dsp:nvSpPr>
      <dsp:spPr>
        <a:xfrm>
          <a:off x="315591" y="0"/>
          <a:ext cx="5521643" cy="54432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262375-66FA-4A5A-A79E-AB75AC839676}">
      <dsp:nvSpPr>
        <dsp:cNvPr id="0" name=""/>
        <dsp:cNvSpPr/>
      </dsp:nvSpPr>
      <dsp:spPr>
        <a:xfrm>
          <a:off x="845355" y="1825260"/>
          <a:ext cx="1944176" cy="1861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ГИА </a:t>
          </a:r>
          <a:r>
            <a:rPr lang="ru-RU" sz="2000" kern="1200" dirty="0" smtClean="0"/>
            <a:t>-11 (ЕГЭ) </a:t>
          </a:r>
          <a:r>
            <a:rPr lang="ru-RU" sz="2000" kern="1200" dirty="0"/>
            <a:t>- математика, русский </a:t>
          </a:r>
          <a:r>
            <a:rPr lang="ru-RU" sz="2000" kern="1200" dirty="0" smtClean="0"/>
            <a:t>язык</a:t>
          </a:r>
          <a:endParaRPr lang="ru-RU" sz="2000" kern="1200" dirty="0"/>
        </a:p>
      </dsp:txBody>
      <dsp:txXfrm>
        <a:off x="936246" y="1916151"/>
        <a:ext cx="1762394" cy="1680122"/>
      </dsp:txXfrm>
    </dsp:sp>
    <dsp:sp modelId="{902B4E1B-D19B-4C71-AE66-3339BA6695B1}">
      <dsp:nvSpPr>
        <dsp:cNvPr id="0" name=""/>
        <dsp:cNvSpPr/>
      </dsp:nvSpPr>
      <dsp:spPr>
        <a:xfrm>
          <a:off x="2981486" y="1632982"/>
          <a:ext cx="2659320" cy="2177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Аттестат </a:t>
          </a:r>
          <a:r>
            <a:rPr lang="ru-RU" sz="2000" kern="1200" dirty="0" smtClean="0"/>
            <a:t>о среднем </a:t>
          </a:r>
          <a:r>
            <a:rPr lang="ru-RU" sz="2000" kern="1200" dirty="0"/>
            <a:t>общем образовании</a:t>
          </a:r>
        </a:p>
      </dsp:txBody>
      <dsp:txXfrm>
        <a:off x="3087774" y="1739270"/>
        <a:ext cx="2446744" cy="1964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C764-7FB1-4973-B45D-6ED24EBC7587}">
      <dsp:nvSpPr>
        <dsp:cNvPr id="0" name=""/>
        <dsp:cNvSpPr/>
      </dsp:nvSpPr>
      <dsp:spPr>
        <a:xfrm>
          <a:off x="2292" y="1474031"/>
          <a:ext cx="3155798" cy="1577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Оценка в аттестат</a:t>
          </a:r>
        </a:p>
      </dsp:txBody>
      <dsp:txXfrm>
        <a:off x="48507" y="1520246"/>
        <a:ext cx="3063368" cy="1485469"/>
      </dsp:txXfrm>
    </dsp:sp>
    <dsp:sp modelId="{3BCB1BFE-C1CF-471A-9203-911845C573EC}">
      <dsp:nvSpPr>
        <dsp:cNvPr id="0" name=""/>
        <dsp:cNvSpPr/>
      </dsp:nvSpPr>
      <dsp:spPr>
        <a:xfrm rot="19457599">
          <a:off x="3011975" y="1777958"/>
          <a:ext cx="1554551" cy="62753"/>
        </a:xfrm>
        <a:custGeom>
          <a:avLst/>
          <a:gdLst/>
          <a:ahLst/>
          <a:cxnLst/>
          <a:rect l="0" t="0" r="0" b="0"/>
          <a:pathLst>
            <a:path>
              <a:moveTo>
                <a:pt x="0" y="31376"/>
              </a:moveTo>
              <a:lnTo>
                <a:pt x="1554551" y="3137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50387" y="1770471"/>
        <a:ext cx="77727" cy="77727"/>
      </dsp:txXfrm>
    </dsp:sp>
    <dsp:sp modelId="{11178DC1-A259-4FC4-94C0-A1E92CB8D3D0}">
      <dsp:nvSpPr>
        <dsp:cNvPr id="0" name=""/>
        <dsp:cNvSpPr/>
      </dsp:nvSpPr>
      <dsp:spPr>
        <a:xfrm>
          <a:off x="4420410" y="566739"/>
          <a:ext cx="3155798" cy="1577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Оценки за полугодия и год в 10 классе</a:t>
          </a:r>
          <a:endParaRPr lang="ru-RU" sz="2000" kern="1200" dirty="0"/>
        </a:p>
      </dsp:txBody>
      <dsp:txXfrm>
        <a:off x="4466625" y="612954"/>
        <a:ext cx="3063368" cy="1485469"/>
      </dsp:txXfrm>
    </dsp:sp>
    <dsp:sp modelId="{A57B4513-202F-4070-B239-99C6949522B2}">
      <dsp:nvSpPr>
        <dsp:cNvPr id="0" name=""/>
        <dsp:cNvSpPr/>
      </dsp:nvSpPr>
      <dsp:spPr>
        <a:xfrm rot="2142401">
          <a:off x="3011975" y="2685250"/>
          <a:ext cx="1554551" cy="62753"/>
        </a:xfrm>
        <a:custGeom>
          <a:avLst/>
          <a:gdLst/>
          <a:ahLst/>
          <a:cxnLst/>
          <a:rect l="0" t="0" r="0" b="0"/>
          <a:pathLst>
            <a:path>
              <a:moveTo>
                <a:pt x="0" y="31376"/>
              </a:moveTo>
              <a:lnTo>
                <a:pt x="1554551" y="3137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50387" y="2677763"/>
        <a:ext cx="77727" cy="77727"/>
      </dsp:txXfrm>
    </dsp:sp>
    <dsp:sp modelId="{24554EC8-8BE3-4B97-81C7-6F6EBC48FE20}">
      <dsp:nvSpPr>
        <dsp:cNvPr id="0" name=""/>
        <dsp:cNvSpPr/>
      </dsp:nvSpPr>
      <dsp:spPr>
        <a:xfrm>
          <a:off x="4420410" y="2381323"/>
          <a:ext cx="3155798" cy="1577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Оценки за полугодия и год в 11 классе</a:t>
          </a:r>
          <a:endParaRPr lang="ru-RU" sz="2000" kern="1200" dirty="0"/>
        </a:p>
      </dsp:txBody>
      <dsp:txXfrm>
        <a:off x="4466625" y="2427538"/>
        <a:ext cx="3063368" cy="1485469"/>
      </dsp:txXfrm>
    </dsp:sp>
    <dsp:sp modelId="{2BE77A55-C705-426B-A569-CBD42E62F014}">
      <dsp:nvSpPr>
        <dsp:cNvPr id="0" name=""/>
        <dsp:cNvSpPr/>
      </dsp:nvSpPr>
      <dsp:spPr>
        <a:xfrm>
          <a:off x="7576209" y="3138896"/>
          <a:ext cx="1262319" cy="62753"/>
        </a:xfrm>
        <a:custGeom>
          <a:avLst/>
          <a:gdLst/>
          <a:ahLst/>
          <a:cxnLst/>
          <a:rect l="0" t="0" r="0" b="0"/>
          <a:pathLst>
            <a:path>
              <a:moveTo>
                <a:pt x="0" y="31376"/>
              </a:moveTo>
              <a:lnTo>
                <a:pt x="1262319" y="3137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75810" y="3138715"/>
        <a:ext cx="63115" cy="63115"/>
      </dsp:txXfrm>
    </dsp:sp>
    <dsp:sp modelId="{92B58613-800C-42B5-85CC-B33753E6D89C}">
      <dsp:nvSpPr>
        <dsp:cNvPr id="0" name=""/>
        <dsp:cNvSpPr/>
      </dsp:nvSpPr>
      <dsp:spPr>
        <a:xfrm>
          <a:off x="8838528" y="2381323"/>
          <a:ext cx="2919807" cy="1577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Средняя (при условии успешной сдачи ЕГЭ по математике и русскому языку)</a:t>
          </a:r>
          <a:endParaRPr lang="ru-RU" sz="2000" kern="1200" dirty="0"/>
        </a:p>
      </dsp:txBody>
      <dsp:txXfrm>
        <a:off x="8884743" y="2427538"/>
        <a:ext cx="2827377" cy="1485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E510-95DB-4AE0-82E0-705DBCF2506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A39D-EA05-4838-A509-2FC90AA41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0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7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6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7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20DCE6-BE40-4993-99F0-83D8F091F6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vo.garant.ru/#/document/411236849/paragraph/11/doclist/4002/1/0/0:0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ivo.garant.ru/#/document/72319406/paragraph/20/doclist/: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edu.gov.ru/press/8973/v-proekte-prikaza-minprosvescheniya-rossii-predstavleny-minimalnye-bally-ege-dlya-postupleniya-v-pedvuzy-v-2025-26-uchebnom-god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975" y="1046602"/>
            <a:ext cx="6289964" cy="2387600"/>
          </a:xfrm>
        </p:spPr>
        <p:txBody>
          <a:bodyPr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ИТОГОВАЯ АТТЕСТАЦИЯ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2026.                                                  ИС – 03.12.2025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526" y="4389800"/>
            <a:ext cx="7019637" cy="1655762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</a:rPr>
              <a:t> </a:t>
            </a:r>
            <a:r>
              <a:rPr lang="ru-RU" sz="3000" b="1" dirty="0">
                <a:solidFill>
                  <a:srgbClr val="7030A0"/>
                </a:solidFill>
              </a:rPr>
              <a:t>С</a:t>
            </a:r>
            <a:r>
              <a:rPr lang="ru-RU" sz="3000" b="1" dirty="0" smtClean="0">
                <a:solidFill>
                  <a:srgbClr val="7030A0"/>
                </a:solidFill>
              </a:rPr>
              <a:t>обрание родителей (законных представителей) 11-х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</a:rPr>
              <a:t> 20 ноября 2026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>
                <a:solidFill>
                  <a:srgbClr val="0000FF"/>
                </a:solidFill>
              </a:rPr>
              <a:t>Тытыш</a:t>
            </a:r>
            <a:r>
              <a:rPr lang="ru-RU" b="1" dirty="0" smtClean="0">
                <a:solidFill>
                  <a:srgbClr val="0000FF"/>
                </a:solidFill>
              </a:rPr>
              <a:t> Т.А., заместитель директора по УВР МАОУ «Гимназия № 76»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84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1"/>
                </a:solidFill>
                <a:latin typeface="Bahnschrift" panose="020B0502040204020203" pitchFamily="34" charset="0"/>
              </a:rPr>
              <a:t>Важно! </a:t>
            </a:r>
            <a:r>
              <a:rPr lang="ru-RU" dirty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Участник ЕГЭ имеет право отказаться от сдачи экзаменов по выбору не позднее, чем за два дня до даты экзамена. Для этого надо поставить в известность зам. директора по УВР в письменном виде (заявление).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Результаты экзаменов в форме ЕГЭ на оценки в аттестате не влияют.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just"/>
            <a:r>
              <a:rPr lang="ru-RU" sz="3200" b="1" dirty="0">
                <a:solidFill>
                  <a:schemeClr val="tx1"/>
                </a:solidFill>
                <a:latin typeface="Bahnschrift" panose="020B0502040204020203" pitchFamily="34" charset="0"/>
              </a:rPr>
              <a:t>Важно! </a:t>
            </a:r>
            <a:endParaRPr lang="ru-RU" sz="3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Bahnschrift" panose="020B0502040204020203" pitchFamily="34" charset="0"/>
              </a:rPr>
              <a:t>•Уровень ЕГЭ по учебному предмету «Математика», указанный в заявлении, участники ГИА-11 вправе изменить, подав заявление в ГЭК не позднее чем за 2 недели до начала экзамена (без подтверждения уважительности причины!) (пункт 13 Порядка). 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Bahnschrift" panose="020B0502040204020203" pitchFamily="34" charset="0"/>
              </a:rPr>
              <a:t>•При получении неудовлетворительного результата ЕГЭ по учебному предмету «Математика», участники ГИА-11 вправе изменить выбранный ими ранее уровень ЕГЭ по математике для повторного участия в ЕГЭ резервные сроки соответствующего периода проведения экзаменов. 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Bahnschrift" panose="020B0502040204020203" pitchFamily="34" charset="0"/>
              </a:rPr>
              <a:t>•Заявления с указанием измененного уровня ЕГЭ по математике подаются в ГЭК в течение 2 рабочих дней, следующих за официальным днем объявления результатов ЕГЭ по математике (пункт 56 Порядка). </a:t>
            </a:r>
          </a:p>
          <a:p>
            <a:pPr algn="just"/>
            <a:endParaRPr lang="ru-RU" sz="2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11053" y="505326"/>
            <a:ext cx="5494922" cy="537411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УЧАСТНИКИ ЕГЭ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6" y="1507958"/>
            <a:ext cx="10509808" cy="270309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ОБУЧАЮЩИЕСЯ  </a:t>
            </a:r>
            <a:r>
              <a:rPr lang="ru-RU" sz="3200" b="1" dirty="0" smtClean="0">
                <a:solidFill>
                  <a:schemeClr val="tx1"/>
                </a:solidFill>
              </a:rPr>
              <a:t>11 </a:t>
            </a:r>
            <a:r>
              <a:rPr lang="ru-RU" sz="3200" b="1" dirty="0">
                <a:solidFill>
                  <a:schemeClr val="tx1"/>
                </a:solidFill>
              </a:rPr>
              <a:t>классов 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не имеющие академической задолженности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выполнившие учебный план в </a:t>
            </a:r>
            <a:r>
              <a:rPr lang="ru-RU" sz="3200" b="1" dirty="0">
                <a:solidFill>
                  <a:srgbClr val="FF0000"/>
                </a:solidFill>
              </a:rPr>
              <a:t>полном объеме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получившие «зачет» по итоговому</a:t>
            </a:r>
            <a:r>
              <a:rPr lang="ru-RU" sz="3200" dirty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сочинению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684859" y="1729583"/>
            <a:ext cx="423863" cy="514349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0967" y="4523875"/>
            <a:ext cx="10327269" cy="166035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Педагогического совета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 (первая декада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 мая)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58919" y="4771350"/>
            <a:ext cx="423863" cy="514351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474" y="394138"/>
            <a:ext cx="7363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определяет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/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экзаменов и их количестве,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</a:p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2318" y="5879443"/>
            <a:ext cx="958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2358" y="3487292"/>
            <a:ext cx="895149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 algn="ctr"/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2025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количество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сдаваемых экзаменов: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847474" y="5169659"/>
            <a:ext cx="8221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предметы </a:t>
            </a:r>
            <a:r>
              <a:rPr lang="ru-RU" sz="2000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по выбору </a:t>
            </a:r>
            <a:r>
              <a:rPr lang="ru-RU" sz="2000" b="1" kern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(в любом количестве)</a:t>
            </a:r>
            <a:endParaRPr lang="ru-RU" sz="20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0" algn="ctr">
              <a:defRPr/>
            </a:pPr>
            <a:r>
              <a:rPr lang="ru-RU" sz="2000" kern="0" dirty="0">
                <a:solidFill>
                  <a:srgbClr val="333399"/>
                </a:solidFill>
                <a:latin typeface="Cambria" panose="02040503050406030204" pitchFamily="18" charset="0"/>
              </a:rPr>
              <a:t>(</a:t>
            </a:r>
            <a:r>
              <a:rPr lang="ru-RU" sz="2000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физика, химия, биология, история, география, </a:t>
            </a:r>
            <a:r>
              <a:rPr lang="ru-RU" sz="2000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информатика (КЕГЭ), </a:t>
            </a:r>
            <a:r>
              <a:rPr lang="ru-RU" sz="2000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иностранные языки, обществознание, литература)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0317" y="4259995"/>
            <a:ext cx="5719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latin typeface="Cambria" panose="02040503050406030204" pitchFamily="18" charset="0"/>
              </a:rPr>
              <a:t>Обязательные предметы</a:t>
            </a:r>
            <a:r>
              <a:rPr lang="ru-RU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: </a:t>
            </a:r>
            <a:r>
              <a:rPr lang="ru-RU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                                                 </a:t>
            </a:r>
            <a:r>
              <a:rPr lang="ru-RU" b="1" u="sng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русский язык и математика</a:t>
            </a:r>
            <a:endParaRPr lang="ru-RU" b="1" u="sng" kern="0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571500"/>
            <a:ext cx="8010526" cy="809625"/>
          </a:xfrm>
        </p:spPr>
        <p:txBody>
          <a:bodyPr/>
          <a:lstStyle/>
          <a:p>
            <a:r>
              <a:rPr lang="ru-RU" altLang="ru-RU" dirty="0"/>
              <a:t>Прибытие в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074" y="1695450"/>
            <a:ext cx="10220325" cy="4430714"/>
          </a:xfrm>
        </p:spPr>
        <p:txBody>
          <a:bodyPr>
            <a:normAutofit lnSpcReduction="10000"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Все участники </a:t>
            </a:r>
            <a:r>
              <a:rPr lang="ru-RU" altLang="ru-RU" dirty="0" smtClean="0">
                <a:solidFill>
                  <a:schemeClr val="tx1"/>
                </a:solidFill>
              </a:rPr>
              <a:t>ЕГЭ </a:t>
            </a:r>
            <a:r>
              <a:rPr lang="ru-RU" altLang="ru-RU" dirty="0">
                <a:solidFill>
                  <a:schemeClr val="tx1"/>
                </a:solidFill>
              </a:rPr>
              <a:t>должны явиться в ППЭ в день и время, указанные в </a:t>
            </a:r>
            <a:r>
              <a:rPr lang="ru-RU" altLang="ru-RU" dirty="0" smtClean="0">
                <a:solidFill>
                  <a:schemeClr val="tx1"/>
                </a:solidFill>
              </a:rPr>
              <a:t>уведомлении 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не позднее 09.00</a:t>
            </a:r>
            <a:r>
              <a:rPr lang="ru-RU" altLang="ru-RU" dirty="0" smtClean="0">
                <a:solidFill>
                  <a:schemeClr val="tx1"/>
                </a:solidFill>
              </a:rPr>
              <a:t>), </a:t>
            </a:r>
            <a:r>
              <a:rPr lang="ru-RU" altLang="ru-RU" dirty="0">
                <a:solidFill>
                  <a:schemeClr val="tx1"/>
                </a:solidFill>
              </a:rPr>
              <a:t>имея при себе: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документ, </a:t>
            </a:r>
            <a:r>
              <a:rPr lang="ru-RU" altLang="ru-RU" dirty="0">
                <a:solidFill>
                  <a:schemeClr val="tx1"/>
                </a:solidFill>
              </a:rPr>
              <a:t>удостоверяющий личность </a:t>
            </a:r>
            <a:r>
              <a:rPr lang="ru-RU" altLang="ru-RU" dirty="0" smtClean="0">
                <a:solidFill>
                  <a:schemeClr val="tx1"/>
                </a:solidFill>
              </a:rPr>
              <a:t>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ПАСПОРТ оригинал</a:t>
            </a:r>
            <a:r>
              <a:rPr lang="ru-RU" altLang="ru-RU" dirty="0" smtClean="0">
                <a:solidFill>
                  <a:schemeClr val="tx1"/>
                </a:solidFill>
              </a:rPr>
              <a:t>);</a:t>
            </a:r>
            <a:endParaRPr lang="ru-RU" altLang="ru-RU" dirty="0">
              <a:solidFill>
                <a:schemeClr val="tx1"/>
              </a:solidFill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dirty="0" err="1">
                <a:solidFill>
                  <a:schemeClr val="tx1"/>
                </a:solidFill>
              </a:rPr>
              <a:t>гелевую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с </a:t>
            </a:r>
            <a:r>
              <a:rPr lang="ru-RU" altLang="ru-RU" b="1" u="sng" dirty="0">
                <a:solidFill>
                  <a:srgbClr val="FF0000"/>
                </a:solidFill>
              </a:rPr>
              <a:t>черными чернилами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дополнительные устройства и материалы</a:t>
            </a:r>
            <a:r>
              <a:rPr lang="ru-RU" altLang="ru-RU" dirty="0">
                <a:solidFill>
                  <a:schemeClr val="tx1"/>
                </a:solidFill>
              </a:rPr>
              <a:t>, которые можно использовать по отдельным предметам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Форма одежды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парадная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Если дождливая погода – иметь при себе </a:t>
            </a:r>
            <a:r>
              <a:rPr lang="ru-RU" altLang="ru-RU" b="1" dirty="0" smtClean="0">
                <a:solidFill>
                  <a:schemeClr val="tx1"/>
                </a:solidFill>
              </a:rPr>
              <a:t>бахилы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Прибытие в ППЭ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организованное</a:t>
            </a:r>
            <a:r>
              <a:rPr lang="ru-RU" altLang="ru-RU" dirty="0" smtClean="0">
                <a:solidFill>
                  <a:schemeClr val="tx1"/>
                </a:solidFill>
              </a:rPr>
              <a:t> (движение – от гимназии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№ 76 в сопровождении назначенных приказом лиц по утвержденному маршруту!);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В</a:t>
            </a:r>
            <a:r>
              <a:rPr lang="ru-RU" altLang="ru-RU" b="1" dirty="0" smtClean="0">
                <a:solidFill>
                  <a:schemeClr val="tx1"/>
                </a:solidFill>
              </a:rPr>
              <a:t> случае нештатной ситуации необходимо незамедлительно сообщить</a:t>
            </a:r>
            <a:r>
              <a:rPr lang="ru-RU" altLang="ru-RU" dirty="0" smtClean="0">
                <a:solidFill>
                  <a:schemeClr val="tx1"/>
                </a:solidFill>
              </a:rPr>
              <a:t> зам. директора по УВР </a:t>
            </a:r>
            <a:r>
              <a:rPr lang="ru-RU" altLang="ru-RU" dirty="0" err="1" smtClean="0">
                <a:solidFill>
                  <a:schemeClr val="tx1"/>
                </a:solidFill>
              </a:rPr>
              <a:t>Тытыш</a:t>
            </a:r>
            <a:r>
              <a:rPr lang="ru-RU" altLang="ru-RU" dirty="0" smtClean="0">
                <a:solidFill>
                  <a:schemeClr val="tx1"/>
                </a:solidFill>
              </a:rPr>
              <a:t> Т.А. по телефону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 smtClean="0">
                <a:solidFill>
                  <a:srgbClr val="FF0000"/>
                </a:solidFill>
              </a:rPr>
              <a:t>8-928-192-23-03</a:t>
            </a:r>
            <a:r>
              <a:rPr lang="ru-RU" altLang="ru-RU" dirty="0" smtClean="0">
                <a:solidFill>
                  <a:schemeClr val="tx1"/>
                </a:solidFill>
              </a:rPr>
              <a:t> или 2-74-25-45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0"/>
            <a:ext cx="11115674" cy="1142999"/>
          </a:xfrm>
        </p:spPr>
        <p:txBody>
          <a:bodyPr/>
          <a:lstStyle/>
          <a:p>
            <a:pPr marL="182880" indent="-182880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оборудуются стационарными и переносными металлоискателями, средствами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 в каждой аудитории и в штабе ППЭ</a:t>
            </a:r>
            <a:endParaRPr lang="ru-RU" sz="2400" dirty="0"/>
          </a:p>
        </p:txBody>
      </p:sp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58106"/>
            <a:ext cx="6096000" cy="437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http://www.iprofesional.com/adjuntos/jpg/2011/07/345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287463"/>
            <a:ext cx="2463800" cy="20939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51" y="2838450"/>
            <a:ext cx="2824163" cy="3411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61" y="1051676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ытыш\Desktop\slid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17243"/>
            <a:ext cx="8753475" cy="61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Тытыш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5" y="274594"/>
            <a:ext cx="8807570" cy="66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1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ытыш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6700"/>
            <a:ext cx="8782050" cy="64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Кто имеет право находиться в ППЭ во время                       проведения экзамена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4" y="1600201"/>
            <a:ext cx="10106025" cy="4525963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В аудитории ППЭ </a:t>
            </a:r>
            <a:r>
              <a:rPr lang="ru-RU" altLang="ru-RU" sz="2000" b="1" dirty="0">
                <a:solidFill>
                  <a:schemeClr val="tx1"/>
                </a:solidFill>
              </a:rPr>
              <a:t>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более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ЕГЭ;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altLang="ru-RU" sz="2000" b="1" dirty="0">
                <a:solidFill>
                  <a:schemeClr val="tx1"/>
                </a:solidFill>
              </a:rPr>
              <a:t>аудитории 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менее двух организаторов ЕГЭ;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Аккредитованные общественные наблюдатели. На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ЕГЭ </a:t>
            </a:r>
            <a:r>
              <a:rPr lang="ru-RU" altLang="ru-RU" sz="2000" b="1" dirty="0">
                <a:solidFill>
                  <a:schemeClr val="tx1"/>
                </a:solidFill>
              </a:rPr>
              <a:t>не более 1 общественного наблюдателя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ППЭ могут находиться представители СМИ (до момента начала печати КИМ в штабе ППЭ);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Медицинские работники;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Сотрудники охраны порядка;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Представители контролирующих органов (при наличии приказа);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Обязательно – член ГЭК;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Организаторы вне аудитории;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Дежурные на 1 этаже.</a:t>
            </a:r>
          </a:p>
          <a:p>
            <a:endParaRPr lang="ru-RU" alt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5" y="342900"/>
            <a:ext cx="10258424" cy="866775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ВО ВРЕМЯ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ЕГЭ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ЗАПРЕЩАЮТСЯ: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Разговоры.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Вставания с мест.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Пересаживания.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любыми материалами 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предметами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мобильными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телефонами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                                                                                                                                                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связи, любыми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электронно-                                                                                                                      вычислительными устройствами                                                                                                                                              (умные часы, микро-наушники) .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справочными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материалами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тех,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которые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указаны  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Хождение по ППЭ во время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экзамена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сопровождения.</a:t>
            </a:r>
          </a:p>
          <a:p>
            <a:endParaRPr lang="ru-RU" sz="1800" dirty="0"/>
          </a:p>
        </p:txBody>
      </p:sp>
      <p:pic>
        <p:nvPicPr>
          <p:cNvPr id="1026" name="Picture 2" descr="C:\Users\Тытыш\Desktop\slide1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083469"/>
            <a:ext cx="7267575" cy="54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" y="5226007"/>
            <a:ext cx="2234241" cy="1675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0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705BC-2EA7-85DC-28DD-3A8153D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544175" cy="1325563"/>
          </a:xfrm>
        </p:spPr>
        <p:txBody>
          <a:bodyPr>
            <a:noAutofit/>
          </a:bodyPr>
          <a:lstStyle/>
          <a:p>
            <a: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  <a:t>Нормативно-правовые документы, регламентирующие проведение ГИА</a:t>
            </a:r>
            <a:b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9CD45B-5F85-824D-826B-A48915FE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624" y="1387047"/>
            <a:ext cx="7601639" cy="4765236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1F487C"/>
                </a:solidFill>
              </a:rPr>
              <a:t>Федеральный закон от 29.12.2012 N 273-ФЗ"Об образовании в Российской Федерации"</a:t>
            </a:r>
          </a:p>
          <a:p>
            <a:r>
              <a:rPr lang="ru-RU" sz="1900" b="1" dirty="0">
                <a:solidFill>
                  <a:srgbClr val="1F487C"/>
                </a:solidFill>
              </a:rPr>
              <a:t>Постановление Правительства РФ о формировании и ведении ФИС ГИА и приема в образовательные организации высшего и среднего профессионального образования  и  РИС ГИА….  от 31.08.2013 № 755</a:t>
            </a:r>
          </a:p>
          <a:p>
            <a:pPr marL="0" indent="0" algn="l">
              <a:buNone/>
            </a:pPr>
            <a:endParaRPr lang="ru-RU" sz="1900" b="0" i="0" u="none" strike="noStrike" baseline="0" dirty="0">
              <a:solidFill>
                <a:srgbClr val="000000"/>
              </a:solidFill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Приказ </a:t>
            </a:r>
            <a:r>
              <a:rPr lang="ru-RU" sz="19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900" b="1" dirty="0">
                <a:solidFill>
                  <a:schemeClr val="tx1"/>
                </a:solidFill>
              </a:rPr>
              <a:t> России, </a:t>
            </a:r>
            <a:r>
              <a:rPr lang="ru-RU" sz="1900" b="1" dirty="0" err="1">
                <a:solidFill>
                  <a:schemeClr val="tx1"/>
                </a:solidFill>
              </a:rPr>
              <a:t>Рособрнадзора</a:t>
            </a:r>
            <a:r>
              <a:rPr lang="ru-RU" sz="1900" b="1" dirty="0">
                <a:solidFill>
                  <a:schemeClr val="tx1"/>
                </a:solidFill>
              </a:rPr>
              <a:t> № 233/552 от 04.04.2023 г. «Об утверждении Порядка проведения государственной итоговой аттестации по образовательным программам среднего общего образования»</a:t>
            </a:r>
            <a:r>
              <a:rPr lang="ru-RU" sz="1900" b="1" i="0" u="none" strike="noStrike" baseline="0" dirty="0" smtClean="0">
                <a:solidFill>
                  <a:schemeClr val="tx1"/>
                </a:solidFill>
              </a:rPr>
              <a:t>    </a:t>
            </a:r>
            <a:r>
              <a:rPr lang="ru-RU" sz="1900" b="1" i="0" u="none" strike="noStrike" baseline="0" dirty="0" smtClean="0">
                <a:solidFill>
                  <a:srgbClr val="FF0000"/>
                </a:solidFill>
              </a:rPr>
              <a:t>«</a:t>
            </a:r>
            <a:r>
              <a:rPr lang="ru-RU" sz="1900" b="1" i="0" u="none" strike="noStrike" baseline="0" dirty="0">
                <a:solidFill>
                  <a:srgbClr val="FF0000"/>
                </a:solidFill>
              </a:rPr>
              <a:t>Об утверждении Порядка проведения государственной </a:t>
            </a:r>
            <a:r>
              <a:rPr lang="ru-RU" sz="1900" b="1" i="0" u="none" strike="noStrike" baseline="0" dirty="0" smtClean="0">
                <a:solidFill>
                  <a:srgbClr val="FF0000"/>
                </a:solidFill>
              </a:rPr>
              <a:t>     итоговой </a:t>
            </a:r>
            <a:r>
              <a:rPr lang="ru-RU" sz="1900" b="1" i="0" u="none" strike="noStrike" baseline="0" dirty="0">
                <a:solidFill>
                  <a:srgbClr val="FF0000"/>
                </a:solidFill>
              </a:rPr>
              <a:t>аттестации по образовательным программам 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 среднего</a:t>
            </a:r>
            <a:r>
              <a:rPr lang="ru-RU" sz="1900" b="1" i="0" u="none" strike="noStrike" baseline="0" dirty="0" smtClean="0">
                <a:solidFill>
                  <a:srgbClr val="FF0000"/>
                </a:solidFill>
              </a:rPr>
              <a:t> </a:t>
            </a:r>
            <a:r>
              <a:rPr lang="ru-RU" sz="1900" b="1" i="0" u="none" strike="noStrike" baseline="0" dirty="0">
                <a:solidFill>
                  <a:srgbClr val="FF0000"/>
                </a:solidFill>
              </a:rPr>
              <a:t>общего образования»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61" y="863746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5274"/>
            <a:ext cx="10972800" cy="1019175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УДАЛЕНИЕ С </a:t>
            </a:r>
            <a:r>
              <a:rPr lang="ru-RU" altLang="ru-RU" dirty="0" smtClean="0">
                <a:latin typeface="Times New Roman" panose="02020603050405020304" pitchFamily="18" charset="0"/>
              </a:rPr>
              <a:t>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876424"/>
          </a:xfrm>
        </p:spPr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При нарушении правил и отказе в их соблюдении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 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организаторы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совместно с уполномоченным представителем ГЭК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вправе удалить участника </a:t>
            </a:r>
            <a:r>
              <a:rPr lang="ru-RU" altLang="ru-RU" b="1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ЕГЭ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3001" y="3444387"/>
            <a:ext cx="9618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До повторной сдачи Е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ГЭ </a:t>
            </a:r>
            <a:r>
              <a:rPr lang="ru-RU" altLang="ru-RU" sz="2400" b="1" dirty="0">
                <a:solidFill>
                  <a:srgbClr val="FF0000"/>
                </a:solidFill>
              </a:rPr>
              <a:t>в текущем году  не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допускаются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: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1350" y="4029075"/>
            <a:ext cx="9308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400" dirty="0"/>
              <a:t>Участники </a:t>
            </a:r>
            <a:r>
              <a:rPr lang="ru-RU" altLang="ru-RU" sz="2400" dirty="0" smtClean="0"/>
              <a:t>ЕГЭ</a:t>
            </a:r>
            <a:r>
              <a:rPr lang="ru-RU" altLang="ru-RU" sz="2400" dirty="0"/>
              <a:t>, </a:t>
            </a:r>
            <a:r>
              <a:rPr lang="ru-RU" altLang="ru-RU" sz="2400" b="1" dirty="0">
                <a:solidFill>
                  <a:srgbClr val="FF0000"/>
                </a:solidFill>
              </a:rPr>
              <a:t>не явившиеся </a:t>
            </a:r>
            <a:r>
              <a:rPr lang="ru-RU" altLang="ru-RU" sz="2400" dirty="0"/>
              <a:t>на экзамен без уважительной причины</a:t>
            </a:r>
            <a:r>
              <a:rPr lang="ru-RU" altLang="ru-RU" sz="2400" dirty="0" smtClean="0"/>
              <a:t>;</a:t>
            </a:r>
            <a:endParaRPr lang="ru-RU" altLang="ru-RU" sz="2400" dirty="0"/>
          </a:p>
          <a:p>
            <a:pPr>
              <a:buNone/>
            </a:pPr>
            <a:r>
              <a:rPr lang="ru-RU" altLang="ru-RU" sz="2400" dirty="0"/>
              <a:t>   Участники </a:t>
            </a:r>
            <a:r>
              <a:rPr lang="ru-RU" altLang="ru-RU" sz="2400" dirty="0" smtClean="0"/>
              <a:t>ЕГЭ</a:t>
            </a:r>
            <a:r>
              <a:rPr lang="ru-RU" altLang="ru-RU" sz="2400" dirty="0"/>
              <a:t>, результаты которых были отменены ГЭК, в связи с выявлением фактов </a:t>
            </a:r>
            <a:r>
              <a:rPr lang="ru-RU" altLang="ru-RU" sz="2400" b="1" dirty="0">
                <a:solidFill>
                  <a:srgbClr val="FF0000"/>
                </a:solidFill>
              </a:rPr>
              <a:t>нарушения участником </a:t>
            </a:r>
            <a:r>
              <a:rPr lang="ru-RU" altLang="ru-RU" sz="2400" dirty="0"/>
              <a:t>Е</a:t>
            </a:r>
            <a:r>
              <a:rPr lang="ru-RU" altLang="ru-RU" sz="2400" dirty="0" smtClean="0"/>
              <a:t>ГЭ </a:t>
            </a:r>
            <a:r>
              <a:rPr lang="ru-RU" altLang="ru-RU" sz="2400" dirty="0"/>
              <a:t>установленного порядка проведения </a:t>
            </a:r>
            <a:r>
              <a:rPr lang="ru-RU" altLang="ru-RU" sz="2400" dirty="0" smtClean="0"/>
              <a:t>ЕГЭ</a:t>
            </a:r>
            <a:r>
              <a:rPr lang="ru-RU" alt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7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31264" y="329185"/>
            <a:ext cx="8424672" cy="83233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cap="all" spc="-133" dirty="0">
                <a:solidFill>
                  <a:srgbClr val="002060"/>
                </a:solidFill>
                <a:cs typeface="Latha" pitchFamily="34" charset="0"/>
              </a:rPr>
              <a:t>Аттестат </a:t>
            </a:r>
            <a:r>
              <a:rPr lang="ru-RU" altLang="ru-RU" sz="2400" b="1" cap="all" spc="-133" dirty="0" smtClean="0">
                <a:solidFill>
                  <a:srgbClr val="002060"/>
                </a:solidFill>
                <a:cs typeface="Latha" pitchFamily="34" charset="0"/>
              </a:rPr>
              <a:t> о среднем  </a:t>
            </a:r>
            <a:r>
              <a:rPr lang="ru-RU" altLang="ru-RU" sz="2400" b="1" cap="all" spc="-133" dirty="0">
                <a:solidFill>
                  <a:srgbClr val="002060"/>
                </a:solidFill>
                <a:cs typeface="Latha" pitchFamily="34" charset="0"/>
              </a:rPr>
              <a:t>общем образовании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07309"/>
              </p:ext>
            </p:extLst>
          </p:nvPr>
        </p:nvGraphicFramePr>
        <p:xfrm>
          <a:off x="438149" y="1124975"/>
          <a:ext cx="6496051" cy="54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2976" y="1756612"/>
            <a:ext cx="4678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0185" y="1310091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Минимальные баллы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75973"/>
              </p:ext>
            </p:extLst>
          </p:nvPr>
        </p:nvGraphicFramePr>
        <p:xfrm>
          <a:off x="6384870" y="1833309"/>
          <a:ext cx="5807132" cy="5110413"/>
        </p:xfrm>
        <a:graphic>
          <a:graphicData uri="http://schemas.openxmlformats.org/drawingml/2006/table">
            <a:tbl>
              <a:tblPr/>
              <a:tblGrid>
                <a:gridCol w="1451783"/>
                <a:gridCol w="1451783"/>
                <a:gridCol w="1451783"/>
                <a:gridCol w="1451783"/>
              </a:tblGrid>
              <a:tr h="933954"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общеобразовательный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предмет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Балл для сдачи ЕГЭ (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  <a:hlinkClick r:id="rId7"/>
                        </a:rPr>
                        <a:t>Рособрнадзор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Балл для поступления в ВУЗ (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Минобрнауки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 России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Балл для поступления в ВУЗ (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Минпросвещения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 России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1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Русский язык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24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039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Математика (профильная)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27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Физика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36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Обществознание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42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45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История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36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35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442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Информатика и ИКТ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44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44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Иностранный язык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22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Литература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32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Биология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36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 b="0" dirty="0">
                          <a:effectLst/>
                        </a:rPr>
                        <a:t>География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37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40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74"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</a:rPr>
                        <a:t>Химия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36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</a:rPr>
                        <a:t>39</a:t>
                      </a:r>
                    </a:p>
                  </a:txBody>
                  <a:tcPr marL="75433" marR="75433" marT="75433" marB="75433">
                    <a:lnL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Приказ </a:t>
            </a:r>
            <a:r>
              <a:rPr lang="ru-RU" sz="2400" b="1" dirty="0" err="1"/>
              <a:t>Минпросвещения</a:t>
            </a:r>
            <a:r>
              <a:rPr lang="ru-RU" sz="2400" b="1" dirty="0"/>
              <a:t> России от 05.10.2020 N 546 (ред. от 06.02.2025) "Об утверждении Порядка заполнения, учета и </a:t>
            </a:r>
            <a:r>
              <a:rPr lang="ru-RU" sz="2400" b="1" dirty="0" smtClean="0"/>
              <a:t>выдачи</a:t>
            </a:r>
            <a:r>
              <a:rPr lang="ru-RU" sz="2400" b="1" dirty="0"/>
              <a:t> </a:t>
            </a:r>
            <a:r>
              <a:rPr lang="ru-RU" sz="2400" b="1" dirty="0" smtClean="0"/>
              <a:t>аттестатов…»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9808" y="1683327"/>
            <a:ext cx="9992591" cy="444283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Итоговые отметки за 11 класс определяются </a:t>
            </a:r>
            <a:r>
              <a:rPr lang="ru-RU" b="1" dirty="0">
                <a:solidFill>
                  <a:srgbClr val="FF0000"/>
                </a:solidFill>
              </a:rPr>
              <a:t>как среднее арифметическое полугодовых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 годовых отметок </a:t>
            </a:r>
            <a:r>
              <a:rPr lang="ru-RU" dirty="0">
                <a:solidFill>
                  <a:schemeClr val="tx1"/>
                </a:solidFill>
              </a:rPr>
              <a:t>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если в учебном плане образовательной организации указаны учебные курсы "Алгебра и начала математического анализа", "Геометрия" и "Вероятность и статистика", то в графе "Наименование учебных предметов" указывается учебный предмет "Математика", а итоговая отметка за 11 класс по указанному учебному предмету определяется как среднее арифметическое годовых отметок по учебным курсам "Алгебра и начала математического анализа", "Геометрия" и "Вероятность </a:t>
            </a:r>
            <a:r>
              <a:rPr lang="ru-RU" dirty="0" smtClean="0">
                <a:solidFill>
                  <a:schemeClr val="tx1"/>
                </a:solidFill>
              </a:rPr>
              <a:t>и статистика» </a:t>
            </a:r>
            <a:r>
              <a:rPr lang="ru-RU" dirty="0">
                <a:solidFill>
                  <a:schemeClr val="tx1"/>
                </a:solidFill>
              </a:rPr>
              <a:t>Приказ </a:t>
            </a:r>
            <a:r>
              <a:rPr lang="ru-RU" dirty="0" err="1">
                <a:solidFill>
                  <a:schemeClr val="tx1"/>
                </a:solidFill>
              </a:rPr>
              <a:t>Минпросвещения</a:t>
            </a:r>
            <a:r>
              <a:rPr lang="ru-RU" dirty="0">
                <a:solidFill>
                  <a:schemeClr val="tx1"/>
                </a:solidFill>
              </a:rPr>
              <a:t> России от 05.10.2020 N 546 (ред. от 06.02.2025) "Об утверждении Порядка заполнения, учета и </a:t>
            </a:r>
            <a:r>
              <a:rPr lang="ru-RU" dirty="0" smtClean="0">
                <a:solidFill>
                  <a:schemeClr val="tx1"/>
                </a:solidFill>
              </a:rPr>
              <a:t>выдачи аттестатов о среднем общем образовании".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8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оценки в аттестат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Условие получения аттестата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Аттестат о среднем общем образовании и приложение к нему выдаются лицам, завершившим обучение по образовательным программам среднего общего образования и успешно прошедшим государственную итоговую аттестацию.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Отметки в аттестат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Итоговые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отметки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определяются как среднеарифметическое полугодовых и годовых отметок обучающегося за каждый год обучения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РЕЗУЛЬТАТЫ ЭКЗАМЕНОВ НЕ ВЛИЯЮТ НА ОТМЕТКУ В АТТЕСТАТ!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73" y="800100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52500" y="228026"/>
            <a:ext cx="9258302" cy="80486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Аттестат </a:t>
            </a:r>
            <a:r>
              <a:rPr lang="ru-RU" altLang="ru-RU" sz="2800" b="1" cap="all" spc="-133" dirty="0" smtClean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о среднем </a:t>
            </a:r>
            <a:r>
              <a:rPr lang="ru-RU" altLang="ru-RU" sz="28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общем образовании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293477" y="1157949"/>
          <a:ext cx="1176062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1085227" y="5808972"/>
            <a:ext cx="10177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аттестат выставляются отметки по </a:t>
            </a:r>
            <a:r>
              <a:rPr lang="ru-RU" altLang="ru-RU" sz="1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предметам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изучаемым на уровне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Условия получения медали «За особые успехи в учении 1 и 2 степени»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1" y="1531188"/>
            <a:ext cx="452596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57" y="1531188"/>
            <a:ext cx="4616569" cy="4616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34" y="800100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4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Если что-то не получилось</a:t>
            </a:r>
            <a:r>
              <a:rPr lang="ru-RU" dirty="0"/>
              <a:t>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2400" y="1631738"/>
            <a:ext cx="46038" cy="19474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93961" y="1682150"/>
            <a:ext cx="10446589" cy="444432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" y="1600200"/>
            <a:ext cx="10523621" cy="5206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87-6kc3bfr2e.xn----7sbhlbh0a1awgee.xn--p1ai/uploads/ckfinder/userfiles/images/%D0%9C%D0%91%D0%9E%D0%A3%20%D0%A1%D0%9E%D0%A8%20%E2%84%9687/%D0%94%D0%BE%D0%BA%D1%83%D0%BC%D0%B5%D0%BD%D1%82%D1%8B/g_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113937"/>
            <a:ext cx="9848851" cy="67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82" y="113937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16" y="318837"/>
            <a:ext cx="8718884" cy="5901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19" y="1982150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7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89" y="117658"/>
            <a:ext cx="9516979" cy="6415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01" y="117658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18835-1BE3-FC48-96A4-914D7F9A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76" y="176131"/>
            <a:ext cx="9018224" cy="1325563"/>
          </a:xfrm>
        </p:spPr>
        <p:txBody>
          <a:bodyPr>
            <a:normAutofit/>
          </a:bodyPr>
          <a:lstStyle/>
          <a:p>
            <a:r>
              <a:rPr lang="ru-RU" sz="4000" b="1" cap="all" spc="-133" dirty="0" smtClean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  также:</a:t>
            </a:r>
            <a:endParaRPr lang="ru-RU" sz="4000" b="1" cap="all" spc="-133" dirty="0">
              <a:solidFill>
                <a:schemeClr val="accent1">
                  <a:lumMod val="50000"/>
                </a:schemeClr>
              </a:solidFill>
              <a:cs typeface="Latha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C312128-B526-7B47-00D2-27157A87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2575" y="1552576"/>
            <a:ext cx="9329487" cy="4524315"/>
          </a:xfrm>
          <a:prstGeom prst="rect">
            <a:avLst/>
          </a:prstGeom>
          <a:ln w="0" cmpd="thickThin">
            <a:solidFill>
              <a:srgbClr val="143B8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Порядок </a:t>
            </a:r>
            <a:r>
              <a:rPr lang="ru-RU" b="1" dirty="0">
                <a:solidFill>
                  <a:schemeClr val="tx1"/>
                </a:solidFill>
              </a:rPr>
              <a:t>проведения и проверки итогового сочинения (изложения) в общеобразовательных организациях на территории Ростовской области, </a:t>
            </a:r>
            <a:r>
              <a:rPr lang="ru-RU" b="1" dirty="0" smtClean="0">
                <a:solidFill>
                  <a:schemeClr val="tx1"/>
                </a:solidFill>
              </a:rPr>
              <a:t>утвержденный </a:t>
            </a:r>
            <a:r>
              <a:rPr lang="ru-RU" b="1" dirty="0">
                <a:solidFill>
                  <a:schemeClr val="tx1"/>
                </a:solidFill>
              </a:rPr>
              <a:t>приказом Министерства общего и профессионального образования Ростовской области (далее – </a:t>
            </a:r>
            <a:r>
              <a:rPr lang="ru-RU" b="1" dirty="0" err="1">
                <a:solidFill>
                  <a:schemeClr val="tx1"/>
                </a:solidFill>
              </a:rPr>
              <a:t>минобразования</a:t>
            </a:r>
            <a:r>
              <a:rPr lang="ru-RU" b="1" dirty="0">
                <a:solidFill>
                  <a:schemeClr val="tx1"/>
                </a:solidFill>
              </a:rPr>
              <a:t> Ростовской области) от 27.10.2025 </a:t>
            </a:r>
            <a:r>
              <a:rPr lang="ru-RU" b="1" dirty="0" smtClean="0">
                <a:solidFill>
                  <a:schemeClr val="tx1"/>
                </a:solidFill>
              </a:rPr>
              <a:t>                № </a:t>
            </a:r>
            <a:r>
              <a:rPr lang="ru-RU" b="1" dirty="0">
                <a:solidFill>
                  <a:schemeClr val="tx1"/>
                </a:solidFill>
              </a:rPr>
              <a:t>382, </a:t>
            </a:r>
            <a:r>
              <a:rPr lang="ru-RU" b="1" dirty="0" smtClean="0">
                <a:solidFill>
                  <a:schemeClr val="tx1"/>
                </a:solidFill>
              </a:rPr>
              <a:t>Методические рекомендации </a:t>
            </a:r>
            <a:r>
              <a:rPr lang="ru-RU" b="1" dirty="0">
                <a:solidFill>
                  <a:schemeClr val="tx1"/>
                </a:solidFill>
              </a:rPr>
              <a:t>по организации и проведению итогового сочинения (изложения) в </a:t>
            </a:r>
            <a:r>
              <a:rPr lang="ru-RU" b="1" dirty="0" smtClean="0">
                <a:solidFill>
                  <a:schemeClr val="tx1"/>
                </a:solidFill>
              </a:rPr>
              <a:t>2025/2026 </a:t>
            </a:r>
            <a:r>
              <a:rPr lang="ru-RU" b="1" dirty="0">
                <a:solidFill>
                  <a:schemeClr val="tx1"/>
                </a:solidFill>
              </a:rPr>
              <a:t>учебном </a:t>
            </a:r>
            <a:r>
              <a:rPr lang="ru-RU" b="1" dirty="0" smtClean="0">
                <a:solidFill>
                  <a:schemeClr val="tx1"/>
                </a:solidFill>
              </a:rPr>
              <a:t>году,  приказ </a:t>
            </a:r>
            <a:r>
              <a:rPr lang="ru-RU" b="1" dirty="0" err="1">
                <a:solidFill>
                  <a:schemeClr val="tx1"/>
                </a:solidFill>
              </a:rPr>
              <a:t>минобразования</a:t>
            </a:r>
            <a:r>
              <a:rPr lang="ru-RU" b="1" dirty="0">
                <a:solidFill>
                  <a:schemeClr val="tx1"/>
                </a:solidFill>
              </a:rPr>
              <a:t> Ростовской области от 17.11.2025 № 433 «Об организации и проведении итогового сочинения (изложения) 03.12.2025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xn--18--8cd3cgu2f.xn--p1ai/wp-content/uploads/2022/01/13risun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9062"/>
            <a:ext cx="8985249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ытыш\Desktop\123030_html_390236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5" y="231937"/>
            <a:ext cx="8782679" cy="61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день экзамена: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026" y="1052423"/>
            <a:ext cx="11024558" cy="5348377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проснуться, умыться,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позавтракать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Одеться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удобную парадную свежую одежду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Парфюмом желательно не поль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зоваться – у многих детей аллергические реакции на запахи. Проверить, не забыли ли то, что приготовили на экзамен с вечера под руководством родителей.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Явка в Гимназию № 76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времени указанного на слайдах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пути следования в ППЭ и обратно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сопровождающих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пешеходов.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по маршруту, который указывают сопровождающие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одежды – парадная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(Белый «верх», темный «низ»). Исключить в одежде железосодержащие элементы.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брать с собой рюкзаки и другие объемные сумки.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взяли с собой телефон, то около ППЭ отключить, положить в пакет и сдать сопровождающему</a:t>
            </a:r>
            <a:r>
              <a:rPr lang="ru-RU" sz="2000" dirty="0" smtClean="0"/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необходимо взять с собой: паспорт (оригинал), черную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(2),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 непрограммируемый, линейку, карандаш (если разрешено), питьевую негазированную воду (без обертки), можно небольшой перекус (шоколадка, батончик, конфета в не шелестящей обертке).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вести себя вежливо и спокойно. Выполнять все требования сотрудников ППЭ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Использовать максимально время отведенное на экзамен – не уходить раньше. Оставшееся время потратьте на проверку своего решения! В бланках пишите аккуратно, разборчиво, буквы и цифры - строго по образцу, который есть на бланке ответов №1!!!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зайти в комнату сопровождающих, отметиться у них и не забыть забрать свои вещи.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После выхода из ППЭ сообщить родителям, что вы окончили экзамен и идете домой. По приходу домой сообщить родителям, что вы дома.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543" y="238896"/>
            <a:ext cx="555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Latha" pitchFamily="34" charset="0"/>
              </a:rPr>
              <a:t>Ресурсы для подготовки к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2056" y="5940437"/>
            <a:ext cx="2622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https://fipi.ru/</a:t>
            </a:r>
            <a:endParaRPr lang="ru-RU" sz="3200" dirty="0"/>
          </a:p>
          <a:p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63040" y="1060704"/>
            <a:ext cx="10168128" cy="14253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43" y="1331442"/>
            <a:ext cx="7936832" cy="5399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Осторожно! Мошенники!!!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600200"/>
            <a:ext cx="10190747" cy="48126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5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Как можно получить дополнительные баллы к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155" dirty="0">
                <a:latin typeface="Georgia"/>
                <a:cs typeface="Georgia"/>
              </a:rPr>
              <a:t>Итоговое сочинение </a:t>
            </a:r>
            <a:r>
              <a:rPr lang="ru-RU" sz="2800" b="1" spc="155" dirty="0">
                <a:solidFill>
                  <a:srgbClr val="5F0000"/>
                </a:solidFill>
                <a:cs typeface="Arial"/>
              </a:rPr>
              <a:t>( </a:t>
            </a:r>
            <a:r>
              <a:rPr lang="ru-RU" sz="2800" b="1" spc="-105" dirty="0">
                <a:solidFill>
                  <a:srgbClr val="C00000"/>
                </a:solidFill>
                <a:latin typeface="Georgia"/>
                <a:cs typeface="Georgia"/>
              </a:rPr>
              <a:t>от </a:t>
            </a:r>
            <a:r>
              <a:rPr lang="ru-RU" sz="2800" b="1" spc="215" dirty="0">
                <a:solidFill>
                  <a:srgbClr val="C00000"/>
                </a:solidFill>
                <a:latin typeface="Georgia"/>
                <a:cs typeface="Georgia"/>
              </a:rPr>
              <a:t>1 </a:t>
            </a:r>
            <a:r>
              <a:rPr lang="ru-RU" sz="2800" b="1" spc="-90" dirty="0">
                <a:solidFill>
                  <a:srgbClr val="C00000"/>
                </a:solidFill>
                <a:latin typeface="Georgia"/>
                <a:cs typeface="Georgia"/>
              </a:rPr>
              <a:t>до 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10</a:t>
            </a:r>
            <a:r>
              <a:rPr lang="ru-RU" sz="2800" b="1" spc="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800" b="1" spc="-80" dirty="0">
                <a:solidFill>
                  <a:srgbClr val="C00000"/>
                </a:solidFill>
                <a:latin typeface="Georgia"/>
                <a:cs typeface="Georgia"/>
              </a:rPr>
              <a:t>баллов</a:t>
            </a:r>
            <a:r>
              <a:rPr lang="ru-RU" sz="2800" b="1" spc="-80" dirty="0">
                <a:solidFill>
                  <a:srgbClr val="5F0000"/>
                </a:solidFill>
                <a:cs typeface="Arial"/>
              </a:rPr>
              <a:t>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spc="-105" dirty="0">
                <a:latin typeface="Georgia"/>
                <a:cs typeface="Georgia"/>
              </a:rPr>
              <a:t>Аттестат </a:t>
            </a:r>
            <a:r>
              <a:rPr lang="ru-RU" sz="2800" b="1" spc="-135" dirty="0">
                <a:latin typeface="Georgia"/>
                <a:cs typeface="Georgia"/>
              </a:rPr>
              <a:t>с </a:t>
            </a:r>
            <a:r>
              <a:rPr lang="ru-RU" sz="2800" b="1" spc="-155" dirty="0">
                <a:latin typeface="Georgia"/>
                <a:cs typeface="Georgia"/>
              </a:rPr>
              <a:t>отличием </a:t>
            </a:r>
            <a:r>
              <a:rPr lang="ru-RU" sz="28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до </a:t>
            </a:r>
            <a:r>
              <a:rPr lang="ru-RU" sz="2800" b="1" spc="-5" dirty="0">
                <a:solidFill>
                  <a:srgbClr val="C00000"/>
                </a:solidFill>
                <a:latin typeface="Georgia"/>
                <a:cs typeface="Georgia"/>
              </a:rPr>
              <a:t>10</a:t>
            </a:r>
            <a:r>
              <a:rPr lang="ru-RU" sz="2800" b="1" spc="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800" b="1" spc="-80" dirty="0">
                <a:solidFill>
                  <a:srgbClr val="C00000"/>
                </a:solidFill>
                <a:latin typeface="Georgia"/>
                <a:cs typeface="Georgia"/>
              </a:rPr>
              <a:t>баллов</a:t>
            </a:r>
            <a:r>
              <a:rPr lang="ru-RU" sz="2800" b="1" spc="-80" dirty="0">
                <a:solidFill>
                  <a:srgbClr val="5F0000"/>
                </a:solidFill>
                <a:cs typeface="Arial"/>
              </a:rPr>
              <a:t>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spc="-135" dirty="0">
                <a:latin typeface="Georgia"/>
                <a:cs typeface="Georgia"/>
              </a:rPr>
              <a:t>Волонтерская </a:t>
            </a:r>
            <a:r>
              <a:rPr lang="ru-RU" sz="2800" b="1" spc="-110" dirty="0">
                <a:latin typeface="Georgia"/>
                <a:cs typeface="Georgia"/>
              </a:rPr>
              <a:t>деятельность </a:t>
            </a:r>
            <a:r>
              <a:rPr lang="ru-RU" sz="2800" b="1" spc="4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40" dirty="0">
                <a:solidFill>
                  <a:srgbClr val="C00000"/>
                </a:solidFill>
                <a:cs typeface="Arial"/>
              </a:rPr>
              <a:t>1-</a:t>
            </a:r>
            <a:r>
              <a:rPr lang="ru-RU" sz="2800" b="1" spc="40" dirty="0">
                <a:solidFill>
                  <a:srgbClr val="C00000"/>
                </a:solidFill>
                <a:latin typeface="Georgia"/>
                <a:cs typeface="Georgia"/>
              </a:rPr>
              <a:t>2</a:t>
            </a:r>
            <a:r>
              <a:rPr lang="ru-RU" sz="2800" b="1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800" b="1" spc="-70" dirty="0">
                <a:solidFill>
                  <a:srgbClr val="C00000"/>
                </a:solidFill>
                <a:latin typeface="Georgia"/>
                <a:cs typeface="Georgia"/>
              </a:rPr>
              <a:t>балла</a:t>
            </a:r>
            <a:r>
              <a:rPr lang="ru-RU" sz="2800" b="1" spc="-70" dirty="0">
                <a:solidFill>
                  <a:srgbClr val="5F0000"/>
                </a:solidFill>
                <a:cs typeface="Arial"/>
              </a:rPr>
              <a:t>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lang="ru-RU" sz="2800" b="1" spc="-145" dirty="0">
                <a:latin typeface="Georgia"/>
                <a:cs typeface="Georgia"/>
              </a:rPr>
              <a:t>Участие </a:t>
            </a:r>
            <a:r>
              <a:rPr lang="ru-RU" sz="2800" b="1" spc="-185" dirty="0">
                <a:latin typeface="Georgia"/>
                <a:cs typeface="Georgia"/>
              </a:rPr>
              <a:t>и </a:t>
            </a:r>
            <a:r>
              <a:rPr lang="ru-RU" sz="2800" b="1" spc="-145" dirty="0">
                <a:latin typeface="Georgia"/>
                <a:cs typeface="Georgia"/>
              </a:rPr>
              <a:t>победы </a:t>
            </a:r>
            <a:r>
              <a:rPr lang="ru-RU" sz="2800" b="1" spc="-135" dirty="0">
                <a:latin typeface="Georgia"/>
                <a:cs typeface="Georgia"/>
              </a:rPr>
              <a:t>в </a:t>
            </a:r>
            <a:r>
              <a:rPr lang="ru-RU" sz="2800" b="1" spc="-140" dirty="0">
                <a:latin typeface="Georgia"/>
                <a:cs typeface="Georgia"/>
              </a:rPr>
              <a:t>предметных </a:t>
            </a:r>
            <a:r>
              <a:rPr lang="ru-RU" sz="2800" b="1" spc="-150" dirty="0">
                <a:latin typeface="Georgia"/>
                <a:cs typeface="Georgia"/>
              </a:rPr>
              <a:t>олимпиадах </a:t>
            </a:r>
            <a:r>
              <a:rPr lang="ru-RU" sz="2800" b="1" spc="-185" dirty="0">
                <a:latin typeface="Georgia"/>
                <a:cs typeface="Georgia"/>
              </a:rPr>
              <a:t>и </a:t>
            </a:r>
            <a:r>
              <a:rPr lang="ru-RU" sz="2800" b="1" spc="-130" dirty="0">
                <a:latin typeface="Georgia"/>
                <a:cs typeface="Georgia"/>
              </a:rPr>
              <a:t>творческих  </a:t>
            </a:r>
            <a:r>
              <a:rPr lang="ru-RU" sz="2800" b="1" spc="-135" dirty="0">
                <a:latin typeface="Georgia"/>
                <a:cs typeface="Georgia"/>
              </a:rPr>
              <a:t>конкурсах </a:t>
            </a:r>
            <a:r>
              <a:rPr lang="ru-RU" sz="28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до 10 </a:t>
            </a:r>
            <a:r>
              <a:rPr lang="ru-RU" sz="2800" b="1" spc="-120" dirty="0">
                <a:solidFill>
                  <a:srgbClr val="C00000"/>
                </a:solidFill>
                <a:latin typeface="Georgia"/>
                <a:cs typeface="Georgia"/>
              </a:rPr>
              <a:t>баллов </a:t>
            </a:r>
            <a:r>
              <a:rPr lang="ru-RU" sz="2800" b="1" spc="-160" dirty="0">
                <a:solidFill>
                  <a:srgbClr val="5F0000"/>
                </a:solidFill>
                <a:latin typeface="Georgia"/>
                <a:cs typeface="Georgia"/>
              </a:rPr>
              <a:t>или </a:t>
            </a:r>
            <a:r>
              <a:rPr lang="ru-RU" sz="2800" b="1" spc="-130" dirty="0">
                <a:solidFill>
                  <a:srgbClr val="5F0000"/>
                </a:solidFill>
                <a:latin typeface="Georgia"/>
                <a:cs typeface="Georgia"/>
              </a:rPr>
              <a:t>льготные </a:t>
            </a:r>
            <a:r>
              <a:rPr lang="ru-RU" sz="2800" b="1" spc="-135" dirty="0">
                <a:solidFill>
                  <a:srgbClr val="5F0000"/>
                </a:solidFill>
                <a:latin typeface="Georgia"/>
                <a:cs typeface="Georgia"/>
              </a:rPr>
              <a:t>условия</a:t>
            </a:r>
            <a:r>
              <a:rPr lang="ru-RU" sz="2800" b="1" spc="45" dirty="0">
                <a:solidFill>
                  <a:srgbClr val="5F0000"/>
                </a:solidFill>
                <a:latin typeface="Georgia"/>
                <a:cs typeface="Georgia"/>
              </a:rPr>
              <a:t> </a:t>
            </a:r>
            <a:r>
              <a:rPr lang="ru-RU" sz="2800" b="1" spc="-140" dirty="0">
                <a:solidFill>
                  <a:srgbClr val="5F0000"/>
                </a:solidFill>
                <a:latin typeface="Georgia"/>
                <a:cs typeface="Georgia"/>
              </a:rPr>
              <a:t>поступления)</a:t>
            </a:r>
            <a:endParaRPr lang="ru-RU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b="1" spc="-175" dirty="0">
                <a:latin typeface="Georgia"/>
                <a:cs typeface="Georgia"/>
              </a:rPr>
              <a:t>Спортивные </a:t>
            </a:r>
            <a:r>
              <a:rPr lang="ru-RU" sz="2800" b="1" spc="-120" dirty="0">
                <a:latin typeface="Georgia"/>
                <a:cs typeface="Georgia"/>
              </a:rPr>
              <a:t>заслуги </a:t>
            </a:r>
            <a:r>
              <a:rPr lang="ru-RU" sz="28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800" b="1" spc="-10" dirty="0">
                <a:solidFill>
                  <a:srgbClr val="C00000"/>
                </a:solidFill>
                <a:latin typeface="Georgia"/>
                <a:cs typeface="Georgia"/>
              </a:rPr>
              <a:t>до 10 </a:t>
            </a:r>
            <a:r>
              <a:rPr lang="ru-RU" sz="2800" b="1" spc="-125" dirty="0">
                <a:solidFill>
                  <a:srgbClr val="C00000"/>
                </a:solidFill>
                <a:latin typeface="Georgia"/>
                <a:cs typeface="Georgia"/>
              </a:rPr>
              <a:t>баллов </a:t>
            </a:r>
            <a:r>
              <a:rPr lang="ru-RU" sz="2800" b="1" spc="-160" dirty="0">
                <a:latin typeface="Georgia"/>
                <a:cs typeface="Georgia"/>
              </a:rPr>
              <a:t>или </a:t>
            </a:r>
            <a:r>
              <a:rPr lang="ru-RU" sz="2800" b="1" spc="-114" dirty="0">
                <a:latin typeface="Georgia"/>
                <a:cs typeface="Georgia"/>
              </a:rPr>
              <a:t>льготное</a:t>
            </a:r>
            <a:r>
              <a:rPr lang="ru-RU" sz="2800" b="1" spc="-200" dirty="0">
                <a:latin typeface="Georgia"/>
                <a:cs typeface="Georgia"/>
              </a:rPr>
              <a:t> </a:t>
            </a:r>
            <a:r>
              <a:rPr lang="ru-RU" sz="2800" b="1" spc="-140" dirty="0">
                <a:latin typeface="Georgia"/>
                <a:cs typeface="Georgia"/>
              </a:rPr>
              <a:t>поступление</a:t>
            </a:r>
            <a:endParaRPr lang="ru-RU" sz="2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ru-RU" sz="2800" b="1" spc="-130" dirty="0">
                <a:latin typeface="Georgia"/>
                <a:cs typeface="Georgia"/>
              </a:rPr>
              <a:t>в </a:t>
            </a:r>
            <a:r>
              <a:rPr lang="ru-RU" sz="2800" b="1" spc="-170" dirty="0">
                <a:latin typeface="Georgia"/>
                <a:cs typeface="Georgia"/>
              </a:rPr>
              <a:t>профильные </a:t>
            </a:r>
            <a:r>
              <a:rPr lang="ru-RU" sz="2800" b="1" spc="-130" dirty="0">
                <a:latin typeface="Georgia"/>
                <a:cs typeface="Georgia"/>
              </a:rPr>
              <a:t>вузы) </a:t>
            </a:r>
            <a:r>
              <a:rPr lang="ru-RU" sz="2800" b="1" spc="-160" dirty="0">
                <a:latin typeface="Georgia"/>
                <a:cs typeface="Georgia"/>
              </a:rPr>
              <a:t>Золотой </a:t>
            </a:r>
            <a:r>
              <a:rPr lang="ru-RU" sz="2800" b="1" spc="-155" dirty="0">
                <a:latin typeface="Georgia"/>
                <a:cs typeface="Georgia"/>
              </a:rPr>
              <a:t>значок</a:t>
            </a:r>
            <a:r>
              <a:rPr lang="ru-RU" sz="2800" b="1" spc="-150" dirty="0">
                <a:latin typeface="Georgia"/>
                <a:cs typeface="Georgia"/>
              </a:rPr>
              <a:t> </a:t>
            </a:r>
            <a:r>
              <a:rPr lang="ru-RU" sz="2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lang="ru-RU" sz="2800" dirty="0">
              <a:latin typeface="Georgia"/>
              <a:cs typeface="Georgia"/>
            </a:endParaRP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83" y="1514559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3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0" y="475488"/>
            <a:ext cx="7632192" cy="5365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систематический контроль успеваемости во взаимодействии с образовательной организацией;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систематической работы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ученика; 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поддержка уверенности учащегося в своих силах;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227" y="91004"/>
            <a:ext cx="876831" cy="5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ДЕЙСТВИЯ РОДИТЕЛЕЙ НАКАНУНЕ И В ДЕНЬ ЭКЗАМЕНА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Вечером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проконтролировать </a:t>
            </a:r>
            <a:r>
              <a:rPr lang="ru-RU" dirty="0">
                <a:solidFill>
                  <a:schemeClr val="tx1"/>
                </a:solidFill>
              </a:rPr>
              <a:t>соблюдение выпускником режима сна; приготовить </a:t>
            </a:r>
            <a:r>
              <a:rPr lang="ru-RU" b="1" dirty="0">
                <a:solidFill>
                  <a:schemeClr val="tx1"/>
                </a:solidFill>
              </a:rPr>
              <a:t>паспор</a:t>
            </a:r>
            <a:r>
              <a:rPr lang="ru-RU" dirty="0">
                <a:solidFill>
                  <a:schemeClr val="tx1"/>
                </a:solidFill>
              </a:rPr>
              <a:t>т (снять обложку); </a:t>
            </a:r>
            <a:r>
              <a:rPr lang="ru-RU" b="1" dirty="0">
                <a:solidFill>
                  <a:schemeClr val="tx1"/>
                </a:solidFill>
              </a:rPr>
              <a:t>парадную форму </a:t>
            </a:r>
            <a:r>
              <a:rPr lang="ru-RU" dirty="0">
                <a:solidFill>
                  <a:schemeClr val="tx1"/>
                </a:solidFill>
              </a:rPr>
              <a:t>(белый верх, черный низ, без железных элементов одежды); </a:t>
            </a:r>
            <a:r>
              <a:rPr lang="ru-RU" b="1" dirty="0">
                <a:solidFill>
                  <a:schemeClr val="tx1"/>
                </a:solidFill>
              </a:rPr>
              <a:t>необходимые и разрешенные к использованию на экзамене принадлежности</a:t>
            </a:r>
            <a:r>
              <a:rPr lang="ru-RU" dirty="0">
                <a:solidFill>
                  <a:schemeClr val="tx1"/>
                </a:solidFill>
              </a:rPr>
              <a:t>; при плохой погоде – бахилы; </a:t>
            </a:r>
            <a:r>
              <a:rPr lang="ru-RU" b="1" dirty="0">
                <a:solidFill>
                  <a:schemeClr val="tx1"/>
                </a:solidFill>
              </a:rPr>
              <a:t>бутылочку негазированной питьевой воды</a:t>
            </a:r>
            <a:r>
              <a:rPr lang="ru-RU" dirty="0">
                <a:solidFill>
                  <a:schemeClr val="tx1"/>
                </a:solidFill>
              </a:rPr>
              <a:t>  (снять обертку); если необходимо – медицинские препараты. Можно шоколадку в не шелестящей обертке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Внимание!</a:t>
            </a:r>
            <a:r>
              <a:rPr lang="ru-RU" dirty="0">
                <a:solidFill>
                  <a:schemeClr val="tx1"/>
                </a:solidFill>
              </a:rPr>
              <a:t> Если в организме ученика имеются </a:t>
            </a:r>
            <a:r>
              <a:rPr lang="ru-RU" b="1" dirty="0">
                <a:solidFill>
                  <a:schemeClr val="tx1"/>
                </a:solidFill>
              </a:rPr>
              <a:t>железосодержащие послеоперационные  элементы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взять справку </a:t>
            </a:r>
            <a:r>
              <a:rPr lang="ru-RU" dirty="0">
                <a:solidFill>
                  <a:schemeClr val="tx1"/>
                </a:solidFill>
              </a:rPr>
              <a:t>из медучреждения и поставить в известность зам. директора по УВР </a:t>
            </a:r>
            <a:r>
              <a:rPr lang="ru-RU" dirty="0" err="1">
                <a:solidFill>
                  <a:schemeClr val="tx1"/>
                </a:solidFill>
              </a:rPr>
              <a:t>Тытыш</a:t>
            </a:r>
            <a:r>
              <a:rPr lang="ru-RU" dirty="0">
                <a:solidFill>
                  <a:schemeClr val="tx1"/>
                </a:solidFill>
              </a:rPr>
              <a:t> Т.А. Дать справку ребенку с собой. Ограничить использование парфюма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Утром</a:t>
            </a:r>
            <a:r>
              <a:rPr lang="ru-RU" dirty="0">
                <a:solidFill>
                  <a:schemeClr val="tx1"/>
                </a:solidFill>
              </a:rPr>
              <a:t>: Проконтролировать своевременный подъем! Чтобы ребенок не торопился и не спешил, </a:t>
            </a:r>
            <a:r>
              <a:rPr lang="ru-RU" b="1" dirty="0">
                <a:solidFill>
                  <a:schemeClr val="tx1"/>
                </a:solidFill>
              </a:rPr>
              <a:t>обеспечить спокойную обстановку в семье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настроить на успех</a:t>
            </a:r>
            <a:r>
              <a:rPr lang="ru-RU" dirty="0">
                <a:solidFill>
                  <a:schemeClr val="tx1"/>
                </a:solidFill>
              </a:rPr>
              <a:t>. Так как практически с утра и до 14.30 дети заняты, то их необходимо утром </a:t>
            </a:r>
            <a:r>
              <a:rPr lang="ru-RU" b="1" dirty="0">
                <a:solidFill>
                  <a:schemeClr val="tx1"/>
                </a:solidFill>
              </a:rPr>
              <a:t>накормить плотным завтраком</a:t>
            </a:r>
            <a:r>
              <a:rPr lang="ru-RU" dirty="0">
                <a:solidFill>
                  <a:schemeClr val="tx1"/>
                </a:solidFill>
              </a:rPr>
              <a:t>! Провожая ученика на экзамен (должен прибыть в гимназию не позднее 08.30) еще раз </a:t>
            </a:r>
            <a:r>
              <a:rPr lang="ru-RU" b="1" dirty="0">
                <a:solidFill>
                  <a:schemeClr val="tx1"/>
                </a:solidFill>
              </a:rPr>
              <a:t>проверить, все ли необходимое ученик взял с собой. 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День: Проконтролировать своевременный приход ребенка домой после экзамена </a:t>
            </a:r>
            <a:r>
              <a:rPr lang="ru-RU" dirty="0">
                <a:solidFill>
                  <a:schemeClr val="tx1"/>
                </a:solidFill>
              </a:rPr>
              <a:t>(были случаи «отмечания» экзамена, а затем – неприятности с полицией – </a:t>
            </a:r>
            <a:r>
              <a:rPr lang="ru-RU" b="1" dirty="0">
                <a:solidFill>
                  <a:schemeClr val="tx1"/>
                </a:solidFill>
              </a:rPr>
              <a:t>в дни экзаменов полиция на усиленном режиме работы!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21" y="91004"/>
            <a:ext cx="1035837" cy="6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8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00" y="91004"/>
            <a:ext cx="1202258" cy="75066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22" y="1880754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6655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5" y="365126"/>
            <a:ext cx="9477376" cy="998454"/>
          </a:xfrm>
        </p:spPr>
        <p:txBody>
          <a:bodyPr anchor="t"/>
          <a:lstStyle/>
          <a:p>
            <a:r>
              <a:rPr lang="ru-RU" sz="3000" dirty="0" smtClean="0"/>
              <a:t>Сроки проведения ГИА – 11 в 2026 году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1" y="1347537"/>
            <a:ext cx="5678904" cy="5366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ЕГЭ-2026</a:t>
            </a:r>
            <a:endParaRPr lang="ru-RU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июня (понедельник)  — история, литература, химия;</a:t>
            </a:r>
          </a:p>
          <a:p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июня (четверг) –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июня (понедельник) — математика (профиль и база);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июня (четверг) — обществознание, физика;</a:t>
            </a:r>
          </a:p>
          <a:p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июня (понедельник) — география, иностранный язык (письменно), биология;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июня (четверг) – иностранные языки (устно), ИКТ;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июня (пятница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иностранные языки (устно),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Резервные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 основного периода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22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(понедельник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по всем предметам;</a:t>
            </a:r>
            <a:endParaRPr lang="ru-RU" sz="6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23 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(вторник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 русский язык;</a:t>
            </a: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24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(среда) —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всем предметам;</a:t>
            </a:r>
            <a:endParaRPr lang="ru-RU" sz="6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25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(четверг) —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(база, профиль).</a:t>
            </a:r>
            <a:endParaRPr lang="ru-RU" sz="6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529138" y="1227222"/>
            <a:ext cx="4824662" cy="56307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 пересдач в основной период одного предмета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июля  (среда)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иностранные языки (письменно), информатика, литература, русский язык, физика, химия;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июля (четверг) — биология, география, математика (база и профиль), иностранный язык (устно), история, обществознание </a:t>
            </a:r>
          </a:p>
          <a:p>
            <a:pPr>
              <a:lnSpc>
                <a:spcPct val="120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Резервные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 дополнительного периода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‍с 4 по 24 сентября;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сентября – резервный день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9" y="91004"/>
            <a:ext cx="1676239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 в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Критерии </a:t>
            </a:r>
            <a:r>
              <a:rPr lang="ru-RU" b="1" dirty="0">
                <a:solidFill>
                  <a:srgbClr val="FF0000"/>
                </a:solidFill>
              </a:rPr>
              <a:t>оценивания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Сочинение оценивается по пяти критериям.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Критерий №1 «Соответствие теме»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Критерий №2 «Аргументация.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Привлечение литературного материала»</a:t>
            </a:r>
          </a:p>
          <a:p>
            <a:r>
              <a:rPr lang="ru-RU" b="1" dirty="0">
                <a:solidFill>
                  <a:schemeClr val="tx1"/>
                </a:solidFill>
              </a:rPr>
              <a:t>Критерий №3 «Композиция»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Критерий №4 «Качество речи»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Критерий №5 «Грамотность»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Для получения «зачета» за итоговое сочинение необходимо получить «зачет» по критериям №1 и №2 </a:t>
            </a:r>
            <a:r>
              <a:rPr lang="ru-RU" b="1" dirty="0">
                <a:solidFill>
                  <a:srgbClr val="FF0000"/>
                </a:solidFill>
              </a:rPr>
              <a:t>(выставление «незачета» по одному из этих критериев автоматически ведет к «незачету» за работу в целом), </a:t>
            </a:r>
            <a:r>
              <a:rPr lang="ru-RU" b="1" dirty="0">
                <a:solidFill>
                  <a:schemeClr val="tx1"/>
                </a:solidFill>
              </a:rPr>
              <a:t>а также дополнительно «зачет» хотя бы по одному из других критериев (№3-№5).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Основной срок – 03 декабря 2025 года  </a:t>
            </a:r>
          </a:p>
          <a:p>
            <a:r>
              <a:rPr lang="ru-RU" sz="2800" b="1" dirty="0">
                <a:solidFill>
                  <a:srgbClr val="0000FF"/>
                </a:solidFill>
              </a:rPr>
              <a:t>Итоговое сочинение по литературе, как допуск к государственной итоговой аттестации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91" y="91004"/>
            <a:ext cx="1292467" cy="8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сочинение в 2025-2026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Требования </a:t>
            </a:r>
            <a:r>
              <a:rPr lang="ru-RU" b="1" dirty="0">
                <a:solidFill>
                  <a:srgbClr val="FF0000"/>
                </a:solidFill>
              </a:rPr>
              <a:t>к работе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Учитывается объем сочинения и самостоятельность его написания. </a:t>
            </a:r>
          </a:p>
          <a:p>
            <a:r>
              <a:rPr lang="ru-RU" b="1" dirty="0">
                <a:solidFill>
                  <a:schemeClr val="tx1"/>
                </a:solidFill>
              </a:rPr>
              <a:t>Рекомендуемое количество слов – </a:t>
            </a:r>
            <a:r>
              <a:rPr lang="ru-RU" b="1" dirty="0">
                <a:solidFill>
                  <a:srgbClr val="FF0000"/>
                </a:solidFill>
              </a:rPr>
              <a:t>350.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Если</a:t>
            </a:r>
            <a:r>
              <a:rPr lang="ru-RU" dirty="0">
                <a:solidFill>
                  <a:schemeClr val="tx1"/>
                </a:solidFill>
              </a:rPr>
              <a:t> в сочинении </a:t>
            </a:r>
            <a:r>
              <a:rPr lang="ru-RU" b="1" dirty="0">
                <a:solidFill>
                  <a:srgbClr val="FF0000"/>
                </a:solidFill>
              </a:rPr>
              <a:t>менее 250 слов </a:t>
            </a:r>
            <a:r>
              <a:rPr lang="ru-RU" dirty="0">
                <a:solidFill>
                  <a:schemeClr val="tx1"/>
                </a:solidFill>
              </a:rPr>
              <a:t>(в подсчёт включаются все слова, в том числе и служебные), то такая работа считается невыполненной и оценивается </a:t>
            </a:r>
            <a:r>
              <a:rPr lang="ru-RU" b="1" dirty="0">
                <a:solidFill>
                  <a:srgbClr val="FF0000"/>
                </a:solidFill>
              </a:rPr>
              <a:t>0 баллов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rgbClr val="FF0000"/>
                </a:solidFill>
              </a:rPr>
              <a:t>работа </a:t>
            </a:r>
            <a:r>
              <a:rPr lang="ru-RU" dirty="0">
                <a:solidFill>
                  <a:schemeClr val="tx1"/>
                </a:solidFill>
              </a:rPr>
              <a:t>признана </a:t>
            </a:r>
            <a:r>
              <a:rPr lang="ru-RU" dirty="0">
                <a:solidFill>
                  <a:srgbClr val="FF0000"/>
                </a:solidFill>
              </a:rPr>
              <a:t>несамостоятельной</a:t>
            </a:r>
            <a:r>
              <a:rPr lang="ru-RU" dirty="0">
                <a:solidFill>
                  <a:schemeClr val="tx1"/>
                </a:solidFill>
              </a:rPr>
              <a:t>, то такая работа считается невыполненной и оценивается </a:t>
            </a:r>
            <a:r>
              <a:rPr lang="ru-RU" b="1" dirty="0">
                <a:solidFill>
                  <a:srgbClr val="FF0000"/>
                </a:solidFill>
              </a:rPr>
              <a:t>0баллов.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Дата </a:t>
            </a:r>
            <a:r>
              <a:rPr lang="ru-RU" b="1" dirty="0">
                <a:solidFill>
                  <a:schemeClr val="tx1"/>
                </a:solidFill>
              </a:rPr>
              <a:t>написания и пересдачи, место </a:t>
            </a:r>
            <a:r>
              <a:rPr lang="ru-RU" b="1" dirty="0" smtClean="0">
                <a:solidFill>
                  <a:schemeClr val="tx1"/>
                </a:solidFill>
              </a:rPr>
              <a:t>проведения: </a:t>
            </a:r>
            <a:r>
              <a:rPr lang="ru-RU" b="1" dirty="0" smtClean="0">
                <a:solidFill>
                  <a:srgbClr val="FF0000"/>
                </a:solidFill>
              </a:rPr>
              <a:t>4. 02.2026, 8. 04.2026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Вправе участвовать в дополнительные сроки:</a:t>
            </a:r>
          </a:p>
          <a:p>
            <a:r>
              <a:rPr lang="ru-RU" dirty="0">
                <a:solidFill>
                  <a:schemeClr val="tx1"/>
                </a:solidFill>
              </a:rPr>
              <a:t>обучающиеся, получившие «незачет»;</a:t>
            </a:r>
          </a:p>
          <a:p>
            <a:r>
              <a:rPr lang="ru-RU" dirty="0">
                <a:solidFill>
                  <a:schemeClr val="tx1"/>
                </a:solidFill>
              </a:rPr>
              <a:t>обучающиеся и другие категории участников итогового сочинения (изложения), не 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r>
              <a:rPr lang="ru-RU" dirty="0">
                <a:solidFill>
                  <a:schemeClr val="tx1"/>
                </a:solidFill>
              </a:rPr>
              <a:t>обучающиеся и другие категории участников итогового сочинения (изложения), не завершившие написание итогового сочинения (изложения) по уважительным причинам (болезнь или иные обстоятельства), подтвержденным документально.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799" y="0"/>
            <a:ext cx="1354201" cy="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 в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ФИПИ опубликовал тематические разделы для итогового сочинения 2025-2026.</a:t>
            </a:r>
          </a:p>
          <a:p>
            <a:r>
              <a:rPr lang="ru-RU" sz="2600" b="1" dirty="0">
                <a:solidFill>
                  <a:srgbClr val="002060"/>
                </a:solidFill>
              </a:rPr>
              <a:t>В 2025/26 учебном году комплекты тем итогового сочинения формируются из ежегодно пополняемого закрытого банка тем итогового сочинения.</a:t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dirty="0">
                <a:solidFill>
                  <a:srgbClr val="002060"/>
                </a:solidFill>
              </a:rPr>
              <a:t>Комплекты будут содержать как темы, которые использовались в прошлые годы, так и новые темы, разработанные в 2025 г.</a:t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dirty="0">
                <a:solidFill>
                  <a:srgbClr val="002060"/>
                </a:solidFill>
              </a:rPr>
              <a:t>В подраздел 3.3. «Искусство и человек» раздела 3 «Природа и культура в жизни человека» будут включены литературные темы (примеры новых формулировок даны ниже).</a:t>
            </a:r>
          </a:p>
          <a:p>
            <a:r>
              <a:rPr lang="ru-RU" dirty="0"/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Размещение тем за 20 минут – </a:t>
            </a:r>
            <a:r>
              <a:rPr lang="en-US" b="1" dirty="0" err="1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ege</a:t>
            </a: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b="1" dirty="0" err="1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edu</a:t>
            </a: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b="1" dirty="0" err="1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ru</a:t>
            </a: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fipi.ru</a:t>
            </a: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за 15 минут - </a:t>
            </a:r>
            <a:r>
              <a:rPr lang="en-US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http://www.rcoi61.ru</a:t>
            </a:r>
            <a:endParaRPr lang="ru-RU" b="1" dirty="0">
              <a:solidFill>
                <a:srgbClr val="3333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Проверка копий работ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89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2025/26 учебном году на экзамене будут темы, которые уже использовались в прошлые годы (в закрытом банке ФИПИ их около двух тысяч).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78082" y="1600200"/>
            <a:ext cx="4598462" cy="452628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человека.</a:t>
            </a:r>
            <a:b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Внутренний мир человека и его личностные качества.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злом.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Познание человеком самого себя.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Свобода человека и её ограничения.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человека.</a:t>
            </a:r>
            <a:b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Семья, род; семейные ценности и традиции.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Человек и общество.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Родина, государство, гражданская позиция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человека, традиции.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человека.</a:t>
            </a:r>
            <a:b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Природа и человек.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Наука и человек.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Искусство и человек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900" t="40625" r="45432" b="17500"/>
          <a:stretch>
            <a:fillRect/>
          </a:stretch>
        </p:blipFill>
        <p:spPr bwMode="auto">
          <a:xfrm>
            <a:off x="6197600" y="1600199"/>
            <a:ext cx="5384800" cy="39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32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подавать заявление?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Комплект тем итогового сочинения № ИС05022025-01 НОМЕР </a:t>
            </a:r>
            <a:r>
              <a:rPr lang="ru-RU" b="1" dirty="0" smtClean="0">
                <a:solidFill>
                  <a:schemeClr val="tx1"/>
                </a:solidFill>
              </a:rPr>
              <a:t>ТЕМА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128 Разделяете ли Вы убеждение автора романа «Война и мир» в том, что для счастья человеку необходимы любовь и взаимопонимание близких?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230 </a:t>
            </a:r>
            <a:r>
              <a:rPr lang="ru-RU" b="1" dirty="0">
                <a:solidFill>
                  <a:schemeClr val="tx1"/>
                </a:solidFill>
              </a:rPr>
              <a:t>Согласны ли Вы с утверждением, что повзрослеть – значит научиться нести ответственность за других?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323 </a:t>
            </a:r>
            <a:r>
              <a:rPr lang="ru-RU" b="1" dirty="0">
                <a:solidFill>
                  <a:schemeClr val="tx1"/>
                </a:solidFill>
              </a:rPr>
              <a:t>Какие жизненные принципы и правила Вы бы постарались сохранить неизменными при любых обстоятельствах?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425 </a:t>
            </a:r>
            <a:r>
              <a:rPr lang="ru-RU" b="1" dirty="0">
                <a:solidFill>
                  <a:schemeClr val="tx1"/>
                </a:solidFill>
              </a:rPr>
              <a:t>Событие отечественной истории, запечатлённое в искусстве.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504 </a:t>
            </a:r>
            <a:r>
              <a:rPr lang="ru-RU" b="1" dirty="0">
                <a:solidFill>
                  <a:schemeClr val="tx1"/>
                </a:solidFill>
              </a:rPr>
              <a:t>В чём заключается нравственная ответственность учёного за результаты своей деятельности?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605 </a:t>
            </a:r>
            <a:r>
              <a:rPr lang="ru-RU" b="1" dirty="0">
                <a:solidFill>
                  <a:schemeClr val="tx1"/>
                </a:solidFill>
              </a:rPr>
              <a:t>Жизненный опыт кого из литературных героев может быть иллюстрацией к мысли А.С. Пушкина: «Бегут, меняясь, наши лета, меняя всё, меняя нас»?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87136" y="1600200"/>
            <a:ext cx="5210464" cy="452628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Итоговое сочинение пройдет 3.12.2025 г., заявление на итоговое сочинение необходимо подать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19 ноября 2025 года!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Для участия в ГИА-11 необходимо подать заявление с указанием выбранных учебных предметов, формой (формами) ГИА-11, сроков участия в ГИА-11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октября 2025 года по 1 февраля 2026 года включительно: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Кто подаёт заявление?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Выпускники 11 классов – в общеобразовательных организациях, в которых обучающиеся осваивают образовательные программы среднего общего образования, для </a:t>
            </a:r>
            <a:r>
              <a:rPr lang="ru-RU" sz="38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2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кстернов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– в образовательных организациях по выбору экстерна. Заявления подают обучающиеся либо их законные представители!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Можно ли изменить данные?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Участники ГИА-11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1 февраля имеют право изменить(дополнить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выбранные учебные предметы, а также изменить форму ГИА-11 и сроки участия в ГИА-11 при наличии уважительных причин, подтвержденных документально. Для этого подают в ГЭК заявления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до начала выбранного экзамена.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643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1776</TotalTime>
  <Words>2499</Words>
  <Application>Microsoft Office PowerPoint</Application>
  <PresentationFormat>Широкоэкранный</PresentationFormat>
  <Paragraphs>262</Paragraphs>
  <Slides>38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Bahnschrift</vt:lpstr>
      <vt:lpstr>Calibri</vt:lpstr>
      <vt:lpstr>Cambria</vt:lpstr>
      <vt:lpstr>Century Gothic</vt:lpstr>
      <vt:lpstr>Courier New</vt:lpstr>
      <vt:lpstr>Georgia</vt:lpstr>
      <vt:lpstr>Latha</vt:lpstr>
      <vt:lpstr>Palatino Linotype</vt:lpstr>
      <vt:lpstr>Times New Roman</vt:lpstr>
      <vt:lpstr>Wingdings</vt:lpstr>
      <vt:lpstr>Исполнительная</vt:lpstr>
      <vt:lpstr>ГОСУДАРСТВЕННАЯ ИТОГОВАЯ АТТЕСТАЦИЯ 2026.                                                  ИС – 03.12.2025   </vt:lpstr>
      <vt:lpstr>Нормативно-правовые документы, регламентирующие проведение ГИА </vt:lpstr>
      <vt:lpstr>А  также:</vt:lpstr>
      <vt:lpstr>Сроки проведения ГИА – 11 в 2026 году</vt:lpstr>
      <vt:lpstr>Итоговое сочинение в 2025-2026</vt:lpstr>
      <vt:lpstr>Итоговое сочинение в 2025-2026</vt:lpstr>
      <vt:lpstr>Итоговое сочинение в 2025-2026</vt:lpstr>
      <vt:lpstr>В 2025/26 учебном году на экзамене будут темы, которые уже использовались в прошлые годы (в закрытом банке ФИПИ их около двух тысяч).</vt:lpstr>
      <vt:lpstr>Когда подавать заявление? </vt:lpstr>
      <vt:lpstr> Важно!  </vt:lpstr>
      <vt:lpstr>Презентация PowerPoint</vt:lpstr>
      <vt:lpstr>Презентация PowerPoint</vt:lpstr>
      <vt:lpstr>Прибытие в ППЭ</vt:lpstr>
      <vt:lpstr>   ППЭ оборудуются стационарными и переносными металлоискателями, средствами видеонаблюдения в каждой аудитории и в штабе ППЭ</vt:lpstr>
      <vt:lpstr>Презентация PowerPoint</vt:lpstr>
      <vt:lpstr>Презентация PowerPoint</vt:lpstr>
      <vt:lpstr>Презентация PowerPoint</vt:lpstr>
      <vt:lpstr>Кто имеет право находиться в ППЭ во время                       проведения экзамена:</vt:lpstr>
      <vt:lpstr>ВО ВРЕМЯ ЕГЭ ЗАПРЕЩАЮТСЯ:</vt:lpstr>
      <vt:lpstr>УДАЛЕНИЕ С ЕГЭ</vt:lpstr>
      <vt:lpstr>Аттестат  о среднем  общем образовании</vt:lpstr>
      <vt:lpstr>Приказ Минпросвещения России от 05.10.2020 N 546 (ред. от 06.02.2025) "Об утверждении Порядка заполнения, учета и выдачи аттестатов…»</vt:lpstr>
      <vt:lpstr>Итоговые оценки в аттестат </vt:lpstr>
      <vt:lpstr>Аттестат о среднем общем образовании</vt:lpstr>
      <vt:lpstr>Условия получения медали «За особые успехи в учении 1 и 2 степени»</vt:lpstr>
      <vt:lpstr>Если что-то не получилось…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экзамена: </vt:lpstr>
      <vt:lpstr>Презентация PowerPoint</vt:lpstr>
      <vt:lpstr>Осторожно! Мошенники!!!</vt:lpstr>
      <vt:lpstr>Как можно получить дополнительные баллы к ЕГЭ</vt:lpstr>
      <vt:lpstr>Презентация PowerPoint</vt:lpstr>
      <vt:lpstr>ДЕЙСТВИЯ РОДИТЕЛЕЙ НАКАНУНЕ И В ДЕНЬ ЭКЗАМЕНА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135</cp:revision>
  <dcterms:created xsi:type="dcterms:W3CDTF">2021-07-20T13:02:37Z</dcterms:created>
  <dcterms:modified xsi:type="dcterms:W3CDTF">2025-11-21T06:42:38Z</dcterms:modified>
</cp:coreProperties>
</file>